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356" r:id="rId2"/>
    <p:sldId id="333" r:id="rId3"/>
    <p:sldId id="355" r:id="rId4"/>
    <p:sldId id="334" r:id="rId5"/>
    <p:sldId id="297" r:id="rId6"/>
    <p:sldId id="300" r:id="rId7"/>
    <p:sldId id="340" r:id="rId8"/>
    <p:sldId id="296" r:id="rId9"/>
    <p:sldId id="305" r:id="rId10"/>
    <p:sldId id="290" r:id="rId11"/>
    <p:sldId id="306" r:id="rId12"/>
    <p:sldId id="335" r:id="rId13"/>
    <p:sldId id="295" r:id="rId14"/>
    <p:sldId id="286" r:id="rId15"/>
    <p:sldId id="278" r:id="rId16"/>
    <p:sldId id="294" r:id="rId17"/>
    <p:sldId id="307" r:id="rId18"/>
    <p:sldId id="339" r:id="rId19"/>
    <p:sldId id="293" r:id="rId20"/>
    <p:sldId id="303" r:id="rId21"/>
    <p:sldId id="336" r:id="rId22"/>
    <p:sldId id="330" r:id="rId23"/>
    <p:sldId id="283" r:id="rId24"/>
    <p:sldId id="337" r:id="rId25"/>
    <p:sldId id="280" r:id="rId26"/>
    <p:sldId id="287" r:id="rId27"/>
    <p:sldId id="298" r:id="rId28"/>
    <p:sldId id="354" r:id="rId29"/>
    <p:sldId id="282" r:id="rId30"/>
    <p:sldId id="281" r:id="rId31"/>
    <p:sldId id="299"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6C20C-5E54-4BE8-BE2F-A37868AB7166}" type="datetimeFigureOut">
              <a:rPr lang="en-US" smtClean="0"/>
              <a:pPr/>
              <a:t>2/25/2017</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9FC40-394F-4390-A447-4D0D68FC24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29/05/1438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29/05/1438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ialert.net/fulltext/?doi=ijp.2011.149.160&amp;org=11"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10"/>
          <p:cNvGrpSpPr/>
          <p:nvPr/>
        </p:nvGrpSpPr>
        <p:grpSpPr>
          <a:xfrm>
            <a:off x="152400" y="152400"/>
            <a:ext cx="8839200" cy="6553200"/>
            <a:chOff x="152400" y="152400"/>
            <a:chExt cx="8839200" cy="6553200"/>
          </a:xfrm>
        </p:grpSpPr>
        <p:grpSp>
          <p:nvGrpSpPr>
            <p:cNvPr id="5" name="مجموعة 8"/>
            <p:cNvGrpSpPr/>
            <p:nvPr/>
          </p:nvGrpSpPr>
          <p:grpSpPr>
            <a:xfrm>
              <a:off x="152400" y="152400"/>
              <a:ext cx="8839200" cy="6553200"/>
              <a:chOff x="152400" y="152400"/>
              <a:chExt cx="8839200" cy="655320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grpSp>
        <p:sp>
          <p:nvSpPr>
            <p:cNvPr id="10" name="مربع نص 4"/>
            <p:cNvSpPr txBox="1">
              <a:spLocks noChangeArrowheads="1"/>
            </p:cNvSpPr>
            <p:nvPr/>
          </p:nvSpPr>
          <p:spPr bwMode="auto">
            <a:xfrm>
              <a:off x="2470466" y="5629870"/>
              <a:ext cx="4235134" cy="923330"/>
            </a:xfrm>
            <a:prstGeom prst="rect">
              <a:avLst/>
            </a:prstGeom>
            <a:noFill/>
            <a:ln w="9525">
              <a:noFill/>
              <a:miter lim="800000"/>
              <a:headEnd/>
              <a:tailEnd/>
            </a:ln>
          </p:spPr>
          <p:txBody>
            <a:bodyPr wrap="none">
              <a:spAutoFit/>
            </a:bodyPr>
            <a:lstStyle/>
            <a:p>
              <a:pPr algn="ctr"/>
              <a:r>
                <a:rPr lang="en-US"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Assist Prof. Dr. Lutfi Ghulam Awazli</a:t>
              </a:r>
            </a:p>
            <a:p>
              <a:pPr algn="ct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University </a:t>
              </a: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of </a:t>
              </a: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Baghdad</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9291" y="303039"/>
            <a:ext cx="4494757" cy="461665"/>
          </a:xfrm>
          <a:prstGeom prst="rect">
            <a:avLst/>
          </a:prstGeom>
        </p:spPr>
        <p:txBody>
          <a:bodyPr wrap="none">
            <a:spAutoFit/>
          </a:bodyPr>
          <a:lstStyle/>
          <a:p>
            <a:r>
              <a:rPr lang="en-US" sz="2400" b="1" dirty="0" smtClean="0">
                <a:solidFill>
                  <a:srgbClr val="FF0000"/>
                </a:solidFill>
              </a:rPr>
              <a:t>MEASURING BEAM DIVERGENCE :</a:t>
            </a:r>
            <a:endParaRPr lang="en-US" sz="2400" b="1" dirty="0">
              <a:solidFill>
                <a:srgbClr val="FF0000"/>
              </a:solidFill>
            </a:endParaRPr>
          </a:p>
        </p:txBody>
      </p:sp>
      <p:sp>
        <p:nvSpPr>
          <p:cNvPr id="3" name="مستطيل 2"/>
          <p:cNvSpPr/>
          <p:nvPr/>
        </p:nvSpPr>
        <p:spPr>
          <a:xfrm>
            <a:off x="611560" y="764704"/>
            <a:ext cx="8064896" cy="1015663"/>
          </a:xfrm>
          <a:prstGeom prst="rect">
            <a:avLst/>
          </a:prstGeom>
        </p:spPr>
        <p:txBody>
          <a:bodyPr wrap="square">
            <a:spAutoFit/>
          </a:bodyPr>
          <a:lstStyle/>
          <a:p>
            <a:pPr algn="l"/>
            <a:r>
              <a:rPr lang="en-US" sz="2000" dirty="0" smtClean="0"/>
              <a:t>The divergence of a laser beam (CW laser ) can be calculated if the beam diameter  at </a:t>
            </a:r>
            <a:r>
              <a:rPr lang="en-US" sz="2000" b="1" dirty="0" smtClean="0"/>
              <a:t>two separate distances </a:t>
            </a:r>
            <a:r>
              <a:rPr lang="en-US" sz="2000" dirty="0" smtClean="0"/>
              <a:t>are known </a:t>
            </a:r>
            <a:r>
              <a:rPr lang="en-US" sz="2000" b="1" dirty="0" smtClean="0">
                <a:solidFill>
                  <a:srgbClr val="FF0000"/>
                </a:solidFill>
              </a:rPr>
              <a:t>d</a:t>
            </a:r>
            <a:r>
              <a:rPr lang="en-US" sz="2000" b="1" baseline="-25000" dirty="0" smtClean="0">
                <a:solidFill>
                  <a:srgbClr val="FF0000"/>
                </a:solidFill>
              </a:rPr>
              <a:t>1</a:t>
            </a:r>
            <a:r>
              <a:rPr lang="en-US" sz="2000" dirty="0" smtClean="0"/>
              <a:t> and </a:t>
            </a:r>
            <a:r>
              <a:rPr lang="en-US" sz="2000" b="1" dirty="0" smtClean="0">
                <a:solidFill>
                  <a:srgbClr val="FF0000"/>
                </a:solidFill>
              </a:rPr>
              <a:t>d</a:t>
            </a:r>
            <a:r>
              <a:rPr lang="en-US" sz="2000" b="1" baseline="-25000" dirty="0" smtClean="0">
                <a:solidFill>
                  <a:srgbClr val="FF0000"/>
                </a:solidFill>
              </a:rPr>
              <a:t>2</a:t>
            </a:r>
            <a:r>
              <a:rPr lang="en-US" sz="2000" dirty="0" smtClean="0"/>
              <a:t>. </a:t>
            </a:r>
          </a:p>
          <a:p>
            <a:pPr algn="l"/>
            <a:r>
              <a:rPr lang="en-US" sz="2000" dirty="0" smtClean="0"/>
              <a:t>The </a:t>
            </a:r>
            <a:r>
              <a:rPr lang="en-US" sz="2000" b="1" dirty="0" smtClean="0">
                <a:solidFill>
                  <a:srgbClr val="FF0000"/>
                </a:solidFill>
              </a:rPr>
              <a:t>full angle beam divergence </a:t>
            </a:r>
            <a:r>
              <a:rPr lang="en-US" sz="2000" dirty="0" smtClean="0"/>
              <a:t>is given by Equation :</a:t>
            </a:r>
            <a:endParaRPr lang="en-US" sz="2000" dirty="0"/>
          </a:p>
        </p:txBody>
      </p:sp>
      <p:pic>
        <p:nvPicPr>
          <p:cNvPr id="46081" name="Picture 1"/>
          <p:cNvPicPr>
            <a:picLocks noChangeAspect="1" noChangeArrowheads="1"/>
          </p:cNvPicPr>
          <p:nvPr/>
        </p:nvPicPr>
        <p:blipFill>
          <a:blip r:embed="rId2" cstate="print"/>
          <a:srcRect/>
          <a:stretch>
            <a:fillRect/>
          </a:stretch>
        </p:blipFill>
        <p:spPr bwMode="auto">
          <a:xfrm>
            <a:off x="539552" y="2988402"/>
            <a:ext cx="8136904" cy="2012234"/>
          </a:xfrm>
          <a:prstGeom prst="rect">
            <a:avLst/>
          </a:prstGeom>
          <a:noFill/>
          <a:ln w="28575">
            <a:solidFill>
              <a:srgbClr val="3333FF"/>
            </a:solidFill>
            <a:miter lim="800000"/>
            <a:headEnd/>
            <a:tailEnd/>
          </a:ln>
        </p:spPr>
      </p:pic>
      <p:pic>
        <p:nvPicPr>
          <p:cNvPr id="46082" name="Picture 2"/>
          <p:cNvPicPr>
            <a:picLocks noChangeAspect="1" noChangeArrowheads="1"/>
          </p:cNvPicPr>
          <p:nvPr/>
        </p:nvPicPr>
        <p:blipFill>
          <a:blip r:embed="rId3" cstate="print"/>
          <a:srcRect/>
          <a:stretch>
            <a:fillRect/>
          </a:stretch>
        </p:blipFill>
        <p:spPr bwMode="auto">
          <a:xfrm>
            <a:off x="3357554" y="1857364"/>
            <a:ext cx="2592288" cy="928694"/>
          </a:xfrm>
          <a:prstGeom prst="rect">
            <a:avLst/>
          </a:prstGeom>
          <a:noFill/>
          <a:ln w="57150">
            <a:solidFill>
              <a:srgbClr val="FF0000"/>
            </a:solid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611560" y="5132682"/>
            <a:ext cx="4320480" cy="1368152"/>
          </a:xfrm>
          <a:prstGeom prst="rect">
            <a:avLst/>
          </a:prstGeom>
          <a:noFill/>
          <a:ln w="9525">
            <a:solidFill>
              <a:schemeClr val="tx1"/>
            </a:solidFill>
            <a:miter lim="800000"/>
            <a:headEnd/>
            <a:tailEnd/>
          </a:ln>
        </p:spPr>
      </p:pic>
      <p:sp>
        <p:nvSpPr>
          <p:cNvPr id="7"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000100" y="476672"/>
            <a:ext cx="7316315" cy="5400600"/>
          </a:xfrm>
          <a:prstGeom prst="rect">
            <a:avLst/>
          </a:prstGeom>
          <a:noFill/>
          <a:ln w="9525">
            <a:noFill/>
            <a:miter lim="800000"/>
            <a:headEnd/>
            <a:tailEnd/>
          </a:ln>
        </p:spPr>
      </p:pic>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cxnSp>
        <p:nvCxnSpPr>
          <p:cNvPr id="4" name="رابط كسهم مستقيم 3"/>
          <p:cNvCxnSpPr/>
          <p:nvPr/>
        </p:nvCxnSpPr>
        <p:spPr>
          <a:xfrm>
            <a:off x="285720" y="2786058"/>
            <a:ext cx="642942"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مستطيل 4"/>
          <p:cNvSpPr/>
          <p:nvPr/>
        </p:nvSpPr>
        <p:spPr>
          <a:xfrm>
            <a:off x="2571736" y="3000372"/>
            <a:ext cx="2500330" cy="78581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00034" y="428604"/>
            <a:ext cx="8001056" cy="646331"/>
          </a:xfrm>
          <a:prstGeom prst="rect">
            <a:avLst/>
          </a:prstGeom>
        </p:spPr>
        <p:txBody>
          <a:bodyPr wrap="square">
            <a:spAutoFit/>
          </a:bodyPr>
          <a:lstStyle/>
          <a:p>
            <a:pPr algn="l"/>
            <a:r>
              <a:rPr lang="en-US" dirty="0" smtClean="0"/>
              <a:t>A typical He-Ne laser has an output beam with a diameter of 1 mm and a divergence of 1 </a:t>
            </a:r>
            <a:r>
              <a:rPr lang="en-US" dirty="0" err="1" smtClean="0"/>
              <a:t>mrad</a:t>
            </a:r>
            <a:r>
              <a:rPr lang="en-US" dirty="0" smtClean="0"/>
              <a:t>. What is the diameter of the beam at a distance of 10 m?</a:t>
            </a:r>
            <a:endParaRPr lang="ar-SA" dirty="0"/>
          </a:p>
        </p:txBody>
      </p:sp>
      <p:pic>
        <p:nvPicPr>
          <p:cNvPr id="5" name="Picture 2"/>
          <p:cNvPicPr>
            <a:picLocks noChangeAspect="1" noChangeArrowheads="1"/>
          </p:cNvPicPr>
          <p:nvPr/>
        </p:nvPicPr>
        <p:blipFill>
          <a:blip r:embed="rId2"/>
          <a:srcRect/>
          <a:stretch>
            <a:fillRect/>
          </a:stretch>
        </p:blipFill>
        <p:spPr bwMode="auto">
          <a:xfrm>
            <a:off x="2000232" y="1714488"/>
            <a:ext cx="1857388" cy="1143008"/>
          </a:xfrm>
          <a:prstGeom prst="rect">
            <a:avLst/>
          </a:prstGeom>
          <a:noFill/>
          <a:ln w="38100">
            <a:solidFill>
              <a:srgbClr val="FF0000"/>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9328" y="214290"/>
            <a:ext cx="8568952" cy="461665"/>
          </a:xfrm>
          <a:prstGeom prst="rect">
            <a:avLst/>
          </a:prstGeom>
          <a:solidFill>
            <a:srgbClr val="FFFFCC"/>
          </a:solidFill>
          <a:ln w="28575">
            <a:solidFill>
              <a:srgbClr val="FF0000"/>
            </a:solidFill>
          </a:ln>
        </p:spPr>
        <p:txBody>
          <a:bodyPr wrap="square">
            <a:spAutoFit/>
          </a:bodyPr>
          <a:lstStyle/>
          <a:p>
            <a:pPr algn="l" rtl="0">
              <a:buFont typeface="Wingdings" pitchFamily="2" charset="2"/>
              <a:buChar char="v"/>
            </a:pPr>
            <a:r>
              <a:rPr lang="en-US" sz="2400" b="1" dirty="0" smtClean="0">
                <a:solidFill>
                  <a:srgbClr val="FF0000"/>
                </a:solidFill>
              </a:rPr>
              <a:t>   TRANSVERSE ELECTROMAGNETIC MODES," OR "TEM MODES”</a:t>
            </a:r>
            <a:endParaRPr lang="en-US" sz="2400" b="1" dirty="0">
              <a:solidFill>
                <a:srgbClr val="FF0000"/>
              </a:solidFill>
            </a:endParaRPr>
          </a:p>
        </p:txBody>
      </p:sp>
      <p:sp>
        <p:nvSpPr>
          <p:cNvPr id="4" name="مستطيل 3"/>
          <p:cNvSpPr/>
          <p:nvPr/>
        </p:nvSpPr>
        <p:spPr>
          <a:xfrm>
            <a:off x="1979712" y="6202940"/>
            <a:ext cx="4788490" cy="369332"/>
          </a:xfrm>
          <a:prstGeom prst="rect">
            <a:avLst/>
          </a:prstGeom>
        </p:spPr>
        <p:txBody>
          <a:bodyPr wrap="none">
            <a:spAutoFit/>
          </a:bodyPr>
          <a:lstStyle/>
          <a:p>
            <a:r>
              <a:rPr lang="en-US" b="1" dirty="0" smtClean="0">
                <a:latin typeface="Times New Roman" pitchFamily="18" charset="0"/>
                <a:cs typeface="Times New Roman" pitchFamily="18" charset="0"/>
              </a:rPr>
              <a:t>Fig. 1 </a:t>
            </a:r>
            <a:r>
              <a:rPr lang="en-US" dirty="0" smtClean="0">
                <a:latin typeface="Times New Roman" pitchFamily="18" charset="0"/>
                <a:cs typeface="Times New Roman" pitchFamily="18" charset="0"/>
              </a:rPr>
              <a:t>Various Transverse electromagnetic modes</a:t>
            </a:r>
            <a:endParaRPr lang="en-US" dirty="0">
              <a:latin typeface="Times New Roman" pitchFamily="18" charset="0"/>
              <a:cs typeface="Times New Roman" pitchFamily="18" charset="0"/>
            </a:endParaRPr>
          </a:p>
        </p:txBody>
      </p:sp>
      <p:sp>
        <p:nvSpPr>
          <p:cNvPr id="5" name="مستطيل 4"/>
          <p:cNvSpPr/>
          <p:nvPr/>
        </p:nvSpPr>
        <p:spPr>
          <a:xfrm>
            <a:off x="428596" y="1071546"/>
            <a:ext cx="8424936" cy="2308324"/>
          </a:xfrm>
          <a:prstGeom prst="rect">
            <a:avLst/>
          </a:prstGeom>
        </p:spPr>
        <p:txBody>
          <a:bodyPr wrap="square">
            <a:spAutoFit/>
          </a:bodyPr>
          <a:lstStyle/>
          <a:p>
            <a:pPr algn="l"/>
            <a:r>
              <a:rPr lang="en-US" b="1" dirty="0" smtClean="0">
                <a:latin typeface="Times New Roman" pitchFamily="18" charset="0"/>
                <a:cs typeface="Times New Roman" pitchFamily="18" charset="0"/>
              </a:rPr>
              <a:t>Figure 1 </a:t>
            </a:r>
            <a:r>
              <a:rPr lang="en-US" dirty="0" smtClean="0">
                <a:latin typeface="Times New Roman" pitchFamily="18" charset="0"/>
                <a:cs typeface="Times New Roman" pitchFamily="18" charset="0"/>
              </a:rPr>
              <a:t>illustrates the irradiance patterns produced by lasers operating in various transverse modes. The general mode is specified as </a:t>
            </a:r>
            <a:r>
              <a:rPr lang="en-US" b="1" dirty="0" err="1" smtClean="0">
                <a:solidFill>
                  <a:srgbClr val="FF0000"/>
                </a:solidFill>
                <a:latin typeface="Times New Roman" pitchFamily="18" charset="0"/>
                <a:cs typeface="Times New Roman" pitchFamily="18" charset="0"/>
              </a:rPr>
              <a:t>TEM</a:t>
            </a:r>
            <a:r>
              <a:rPr lang="en-US" b="1" baseline="-25000" dirty="0" err="1" smtClean="0">
                <a:solidFill>
                  <a:srgbClr val="3333FF"/>
                </a:solidFill>
                <a:latin typeface="Times New Roman" pitchFamily="18" charset="0"/>
                <a:cs typeface="Times New Roman" pitchFamily="18" charset="0"/>
              </a:rPr>
              <a:t>mn</a:t>
            </a:r>
            <a:r>
              <a:rPr lang="en-US" b="1" baseline="-25000" dirty="0" smtClean="0">
                <a:solidFill>
                  <a:srgbClr val="FF00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where :</a:t>
            </a:r>
          </a:p>
          <a:p>
            <a:pPr algn="l"/>
            <a:r>
              <a:rPr lang="en-US" b="1" dirty="0" smtClean="0">
                <a:solidFill>
                  <a:srgbClr val="3333FF"/>
                </a:solidFill>
              </a:rPr>
              <a:t>m</a:t>
            </a:r>
            <a:r>
              <a:rPr lang="en-US" dirty="0" smtClean="0"/>
              <a:t> = Number of points of zero illumination (</a:t>
            </a:r>
            <a:r>
              <a:rPr lang="en-US" dirty="0" smtClean="0">
                <a:latin typeface="Times New Roman" pitchFamily="18" charset="0"/>
                <a:cs typeface="Times New Roman" pitchFamily="18" charset="0"/>
              </a:rPr>
              <a:t>white areas in Figure 1 </a:t>
            </a:r>
            <a:r>
              <a:rPr lang="en-US" dirty="0" smtClean="0"/>
              <a:t>between illuminated regions) </a:t>
            </a:r>
            <a:r>
              <a:rPr lang="en-US" dirty="0" smtClean="0">
                <a:latin typeface="Times New Roman" pitchFamily="18" charset="0"/>
                <a:cs typeface="Times New Roman" pitchFamily="18" charset="0"/>
              </a:rPr>
              <a:t>crossing the </a:t>
            </a:r>
            <a:r>
              <a:rPr lang="en-US" b="1" dirty="0" smtClean="0">
                <a:latin typeface="Times New Roman" pitchFamily="18" charset="0"/>
                <a:cs typeface="Times New Roman" pitchFamily="18" charset="0"/>
              </a:rPr>
              <a:t>horizontal </a:t>
            </a:r>
            <a:r>
              <a:rPr lang="en-US" dirty="0" smtClean="0">
                <a:latin typeface="Times New Roman" pitchFamily="18" charset="0"/>
                <a:cs typeface="Times New Roman" pitchFamily="18" charset="0"/>
              </a:rPr>
              <a:t>(</a:t>
            </a:r>
            <a:r>
              <a:rPr lang="en-US" dirty="0" smtClean="0"/>
              <a:t> </a:t>
            </a:r>
            <a:r>
              <a:rPr lang="en-US" b="1" dirty="0" smtClean="0">
                <a:solidFill>
                  <a:srgbClr val="3333FF"/>
                </a:solidFill>
              </a:rPr>
              <a:t>x </a:t>
            </a:r>
            <a:r>
              <a:rPr lang="en-US" dirty="0" smtClean="0">
                <a:latin typeface="Times New Roman" pitchFamily="18" charset="0"/>
                <a:cs typeface="Times New Roman" pitchFamily="18" charset="0"/>
              </a:rPr>
              <a:t>)</a:t>
            </a:r>
            <a:r>
              <a:rPr lang="en-US" dirty="0" smtClean="0"/>
              <a:t> axis.</a:t>
            </a:r>
          </a:p>
          <a:p>
            <a:pPr algn="l"/>
            <a:r>
              <a:rPr lang="en-US" b="1" dirty="0" smtClean="0">
                <a:solidFill>
                  <a:srgbClr val="3333FF"/>
                </a:solidFill>
              </a:rPr>
              <a:t>n</a:t>
            </a:r>
            <a:r>
              <a:rPr lang="en-US" dirty="0" smtClean="0"/>
              <a:t> =  Number of points of zero illumination (</a:t>
            </a:r>
            <a:r>
              <a:rPr lang="en-US" dirty="0" smtClean="0">
                <a:latin typeface="Times New Roman" pitchFamily="18" charset="0"/>
                <a:cs typeface="Times New Roman" pitchFamily="18" charset="0"/>
              </a:rPr>
              <a:t>white areas in Figure 1 </a:t>
            </a:r>
            <a:r>
              <a:rPr lang="en-US" dirty="0" smtClean="0"/>
              <a:t>between illuminated regions) </a:t>
            </a:r>
            <a:r>
              <a:rPr lang="en-US" dirty="0" smtClean="0">
                <a:latin typeface="Times New Roman" pitchFamily="18" charset="0"/>
                <a:cs typeface="Times New Roman" pitchFamily="18" charset="0"/>
              </a:rPr>
              <a:t>crossing the </a:t>
            </a:r>
            <a:r>
              <a:rPr lang="en-US" b="1" dirty="0" smtClean="0">
                <a:latin typeface="Times New Roman" pitchFamily="18" charset="0"/>
                <a:cs typeface="Times New Roman" pitchFamily="18" charset="0"/>
              </a:rPr>
              <a:t>vertical </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smtClean="0">
                <a:solidFill>
                  <a:srgbClr val="3333FF"/>
                </a:solidFill>
              </a:rPr>
              <a:t>y</a:t>
            </a:r>
            <a:r>
              <a:rPr lang="en-US" dirty="0" smtClean="0"/>
              <a:t>  ) axis.</a:t>
            </a:r>
            <a:endParaRPr lang="ar-SA" dirty="0" smtClean="0"/>
          </a:p>
          <a:p>
            <a:pPr algn="l"/>
            <a:r>
              <a:rPr lang="en-US" dirty="0" smtClean="0">
                <a:latin typeface="Times New Roman" pitchFamily="18" charset="0"/>
                <a:cs typeface="Times New Roman" pitchFamily="18" charset="0"/>
              </a:rPr>
              <a:t>Thus, </a:t>
            </a:r>
            <a:r>
              <a:rPr lang="en-US" b="1" dirty="0" smtClean="0">
                <a:solidFill>
                  <a:srgbClr val="FF0000"/>
                </a:solidFill>
                <a:latin typeface="Times New Roman" pitchFamily="18" charset="0"/>
                <a:cs typeface="Times New Roman" pitchFamily="18" charset="0"/>
              </a:rPr>
              <a:t>TEM</a:t>
            </a:r>
            <a:r>
              <a:rPr lang="en-US" sz="2400" b="1" baseline="-25000" dirty="0" smtClean="0">
                <a:solidFill>
                  <a:srgbClr val="FF0000"/>
                </a:solidFill>
                <a:latin typeface="Times New Roman" pitchFamily="18" charset="0"/>
                <a:cs typeface="Times New Roman" pitchFamily="18" charset="0"/>
              </a:rPr>
              <a:t>21</a:t>
            </a:r>
            <a:r>
              <a:rPr lang="en-US" dirty="0" smtClean="0">
                <a:latin typeface="Times New Roman" pitchFamily="18" charset="0"/>
                <a:cs typeface="Times New Roman" pitchFamily="18" charset="0"/>
              </a:rPr>
              <a:t> (Figure 1f) has two vertical bands (shown as white)  crossing the </a:t>
            </a:r>
            <a:r>
              <a:rPr lang="en-US" b="1" dirty="0" err="1" smtClean="0">
                <a:latin typeface="Times New Roman" pitchFamily="18" charset="0"/>
                <a:cs typeface="Times New Roman" pitchFamily="18" charset="0"/>
              </a:rPr>
              <a:t>x­axis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one horizontal band (shown as white) crossing the </a:t>
            </a:r>
            <a:r>
              <a:rPr lang="en-US" b="1" dirty="0" err="1" smtClean="0">
                <a:latin typeface="Times New Roman" pitchFamily="18" charset="0"/>
                <a:cs typeface="Times New Roman" pitchFamily="18" charset="0"/>
              </a:rPr>
              <a:t>y­axis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Rectangle 10"/>
          <p:cNvSpPr>
            <a:spLocks noChangeArrowheads="1"/>
          </p:cNvSpPr>
          <p:nvPr/>
        </p:nvSpPr>
        <p:spPr bwMode="auto">
          <a:xfrm>
            <a:off x="214282" y="100058"/>
            <a:ext cx="8763000" cy="6615090"/>
          </a:xfrm>
          <a:prstGeom prst="rect">
            <a:avLst/>
          </a:prstGeom>
          <a:noFill/>
          <a:ln w="88900" cmpd="tri">
            <a:solidFill>
              <a:srgbClr val="FF0000"/>
            </a:solidFill>
            <a:miter lim="800000"/>
            <a:headEnd/>
            <a:tailEnd/>
          </a:ln>
        </p:spPr>
        <p:txBody>
          <a:bodyPr wrap="none" anchor="ctr"/>
          <a:lstStyle/>
          <a:p>
            <a:endParaRPr lang="en-US"/>
          </a:p>
        </p:txBody>
      </p:sp>
      <p:pic>
        <p:nvPicPr>
          <p:cNvPr id="4098" name="Picture 2" descr="I:\TEMOOصور\Capture  6.PNG"/>
          <p:cNvPicPr>
            <a:picLocks noChangeAspect="1" noChangeArrowheads="1"/>
          </p:cNvPicPr>
          <p:nvPr/>
        </p:nvPicPr>
        <p:blipFill>
          <a:blip r:embed="rId2" cstate="print"/>
          <a:srcRect/>
          <a:stretch>
            <a:fillRect/>
          </a:stretch>
        </p:blipFill>
        <p:spPr bwMode="auto">
          <a:xfrm>
            <a:off x="714348" y="3714752"/>
            <a:ext cx="7654230" cy="2500330"/>
          </a:xfrm>
          <a:prstGeom prst="rect">
            <a:avLst/>
          </a:prstGeom>
          <a:noFill/>
        </p:spPr>
      </p:pic>
      <p:sp>
        <p:nvSpPr>
          <p:cNvPr id="7" name="مستطيل 6"/>
          <p:cNvSpPr/>
          <p:nvPr/>
        </p:nvSpPr>
        <p:spPr>
          <a:xfrm>
            <a:off x="428596" y="3357562"/>
            <a:ext cx="8072494" cy="369332"/>
          </a:xfrm>
          <a:prstGeom prst="rect">
            <a:avLst/>
          </a:prstGeom>
        </p:spPr>
        <p:txBody>
          <a:bodyPr wrap="square">
            <a:spAutoFit/>
          </a:bodyPr>
          <a:lstStyle/>
          <a:p>
            <a:pPr algn="l"/>
            <a:r>
              <a:rPr lang="en-US" dirty="0" smtClean="0">
                <a:latin typeface="Times New Roman" pitchFamily="18" charset="0"/>
                <a:cs typeface="Times New Roman" pitchFamily="18" charset="0"/>
              </a:rPr>
              <a:t>The dark areas mark places where laser radiation hit</a:t>
            </a:r>
            <a:r>
              <a:rPr lang="en-US" dirty="0" smtClean="0"/>
              <a:t> ( illuminated regions)</a:t>
            </a:r>
            <a:r>
              <a:rPr lang="en-US" dirty="0" smtClean="0">
                <a:latin typeface="Times New Roman" pitchFamily="18" charset="0"/>
                <a:cs typeface="Times New Roman" pitchFamily="18" charset="0"/>
              </a:rPr>
              <a:t>.</a:t>
            </a:r>
            <a:endParaRPr lang="ar-SA" dirty="0">
              <a:latin typeface="Times New Roman" pitchFamily="18" charset="0"/>
              <a:cs typeface="Times New Roman" pitchFamily="18" charset="0"/>
            </a:endParaRPr>
          </a:p>
        </p:txBody>
      </p:sp>
      <p:sp>
        <p:nvSpPr>
          <p:cNvPr id="8" name="مستطيل 7"/>
          <p:cNvSpPr/>
          <p:nvPr/>
        </p:nvSpPr>
        <p:spPr>
          <a:xfrm>
            <a:off x="428596" y="714356"/>
            <a:ext cx="8358246" cy="369332"/>
          </a:xfrm>
          <a:prstGeom prst="rect">
            <a:avLst/>
          </a:prstGeom>
        </p:spPr>
        <p:txBody>
          <a:bodyPr wrap="square">
            <a:spAutoFit/>
          </a:bodyPr>
          <a:lstStyle/>
          <a:p>
            <a:pPr algn="l"/>
            <a:r>
              <a:rPr lang="en-US" dirty="0" smtClean="0">
                <a:latin typeface="Times New Roman" pitchFamily="18" charset="0"/>
                <a:cs typeface="Times New Roman" pitchFamily="18" charset="0"/>
              </a:rPr>
              <a:t>TEM Modes describe the shape of energy distribution in the beam cross section.</a:t>
            </a: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357166"/>
            <a:ext cx="8784976" cy="2308324"/>
          </a:xfrm>
          <a:prstGeom prst="rect">
            <a:avLst/>
          </a:prstGeom>
        </p:spPr>
        <p:txBody>
          <a:bodyPr wrap="square">
            <a:spAutoFit/>
          </a:bodyPr>
          <a:lstStyle/>
          <a:p>
            <a:pPr algn="l" rtl="0"/>
            <a:r>
              <a:rPr lang="en-US" dirty="0" smtClean="0">
                <a:solidFill>
                  <a:srgbClr val="FF0000"/>
                </a:solidFill>
              </a:rPr>
              <a:t>The laser cavity length </a:t>
            </a:r>
            <a:r>
              <a:rPr lang="en-US" dirty="0" smtClean="0"/>
              <a:t>and the </a:t>
            </a:r>
            <a:r>
              <a:rPr lang="en-US" dirty="0" smtClean="0">
                <a:solidFill>
                  <a:srgbClr val="FF0000"/>
                </a:solidFill>
              </a:rPr>
              <a:t>wavelength </a:t>
            </a:r>
            <a:r>
              <a:rPr lang="en-US" dirty="0" smtClean="0"/>
              <a:t>of the light interact to produce </a:t>
            </a:r>
            <a:r>
              <a:rPr lang="en-US" dirty="0" smtClean="0">
                <a:solidFill>
                  <a:srgbClr val="3333FF"/>
                </a:solidFill>
              </a:rPr>
              <a:t>longitudinal</a:t>
            </a:r>
            <a:r>
              <a:rPr lang="en-US" dirty="0" smtClean="0"/>
              <a:t> modes of energy distribution in the beam, but the </a:t>
            </a:r>
            <a:r>
              <a:rPr lang="en-US" dirty="0" smtClean="0">
                <a:solidFill>
                  <a:srgbClr val="FF0000"/>
                </a:solidFill>
              </a:rPr>
              <a:t>resonator design </a:t>
            </a:r>
            <a:r>
              <a:rPr lang="en-US" dirty="0" smtClean="0"/>
              <a:t>is a key factor in determining the intensity distribution across the </a:t>
            </a:r>
            <a:r>
              <a:rPr lang="en-US" dirty="0" smtClean="0">
                <a:solidFill>
                  <a:srgbClr val="3333FF"/>
                </a:solidFill>
              </a:rPr>
              <a:t>width (Transverse diameter)</a:t>
            </a:r>
            <a:r>
              <a:rPr lang="en-US" dirty="0" smtClean="0"/>
              <a:t> of the beam, and the rate at which the </a:t>
            </a:r>
            <a:r>
              <a:rPr lang="en-US" dirty="0" smtClean="0">
                <a:solidFill>
                  <a:srgbClr val="3333FF"/>
                </a:solidFill>
              </a:rPr>
              <a:t>beam diverges</a:t>
            </a:r>
            <a:r>
              <a:rPr lang="en-US" dirty="0" smtClean="0"/>
              <a:t>. </a:t>
            </a:r>
          </a:p>
          <a:p>
            <a:pPr algn="l" rtl="0"/>
            <a:r>
              <a:rPr lang="en-US" dirty="0" smtClean="0"/>
              <a:t>The intensity across the beam is determined by the </a:t>
            </a:r>
            <a:r>
              <a:rPr lang="en-US" b="1" dirty="0" smtClean="0"/>
              <a:t>transverse mode</a:t>
            </a:r>
            <a:r>
              <a:rPr lang="en-US" dirty="0" smtClean="0"/>
              <a:t> of the beam. </a:t>
            </a:r>
          </a:p>
          <a:p>
            <a:pPr algn="l" rtl="0"/>
            <a:r>
              <a:rPr lang="en-US" dirty="0" smtClean="0"/>
              <a:t>A typical laser beam is brightest in the center and drops off in intensity toward the edges. This represents the simplest </a:t>
            </a:r>
            <a:r>
              <a:rPr lang="en-US" b="1" dirty="0" smtClean="0"/>
              <a:t>first-order</a:t>
            </a:r>
            <a:r>
              <a:rPr lang="en-US" dirty="0" smtClean="0"/>
              <a:t> mode, is designated </a:t>
            </a:r>
            <a:r>
              <a:rPr lang="en-US" b="1" dirty="0" smtClean="0">
                <a:solidFill>
                  <a:srgbClr val="FF0000"/>
                </a:solidFill>
              </a:rPr>
              <a:t>TEM(00),</a:t>
            </a:r>
            <a:r>
              <a:rPr lang="en-US" dirty="0" smtClean="0"/>
              <a:t> and has an intensity profile across the beam that follows a Gaussian function</a:t>
            </a:r>
            <a:endParaRPr lang="en-US" dirty="0"/>
          </a:p>
        </p:txBody>
      </p:sp>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2050" name="Picture 2"/>
          <p:cNvPicPr>
            <a:picLocks noChangeAspect="1" noChangeArrowheads="1"/>
          </p:cNvPicPr>
          <p:nvPr/>
        </p:nvPicPr>
        <p:blipFill>
          <a:blip r:embed="rId2"/>
          <a:srcRect/>
          <a:stretch>
            <a:fillRect/>
          </a:stretch>
        </p:blipFill>
        <p:spPr bwMode="auto">
          <a:xfrm>
            <a:off x="1357290" y="2643182"/>
            <a:ext cx="6143668" cy="2714644"/>
          </a:xfrm>
          <a:prstGeom prst="rect">
            <a:avLst/>
          </a:prstGeom>
          <a:noFill/>
          <a:ln w="28575">
            <a:solidFill>
              <a:srgbClr val="3333FF"/>
            </a:solidFill>
            <a:miter lim="800000"/>
            <a:headEnd/>
            <a:tailEnd/>
          </a:ln>
          <a:effectLst/>
        </p:spPr>
      </p:pic>
      <p:sp>
        <p:nvSpPr>
          <p:cNvPr id="6" name="مستطيل 5"/>
          <p:cNvSpPr/>
          <p:nvPr/>
        </p:nvSpPr>
        <p:spPr>
          <a:xfrm>
            <a:off x="357158" y="5497313"/>
            <a:ext cx="8429684" cy="646331"/>
          </a:xfrm>
          <a:prstGeom prst="rect">
            <a:avLst/>
          </a:prstGeom>
        </p:spPr>
        <p:txBody>
          <a:bodyPr wrap="square">
            <a:spAutoFit/>
          </a:bodyPr>
          <a:lstStyle/>
          <a:p>
            <a:pPr algn="l"/>
            <a:r>
              <a:rPr lang="en-US" b="1" dirty="0" smtClean="0">
                <a:solidFill>
                  <a:srgbClr val="FF0000"/>
                </a:solidFill>
              </a:rPr>
              <a:t>m</a:t>
            </a:r>
            <a:r>
              <a:rPr lang="en-US" dirty="0" smtClean="0"/>
              <a:t> = Number of points of zero illumination (between illuminated regions) along </a:t>
            </a:r>
            <a:r>
              <a:rPr lang="en-US" b="1" dirty="0" smtClean="0">
                <a:solidFill>
                  <a:srgbClr val="3333FF"/>
                </a:solidFill>
              </a:rPr>
              <a:t>x</a:t>
            </a:r>
            <a:r>
              <a:rPr lang="en-US" dirty="0" smtClean="0"/>
              <a:t> axis.</a:t>
            </a:r>
          </a:p>
          <a:p>
            <a:pPr algn="l"/>
            <a:r>
              <a:rPr lang="en-US" b="1" dirty="0" smtClean="0">
                <a:solidFill>
                  <a:srgbClr val="FF0000"/>
                </a:solidFill>
              </a:rPr>
              <a:t>n</a:t>
            </a:r>
            <a:r>
              <a:rPr lang="en-US" dirty="0" smtClean="0"/>
              <a:t> = Number of points of zero illumination (between illuminated regions) along </a:t>
            </a:r>
            <a:r>
              <a:rPr lang="en-US" b="1" dirty="0" smtClean="0">
                <a:solidFill>
                  <a:srgbClr val="3333FF"/>
                </a:solidFill>
              </a:rPr>
              <a:t>y</a:t>
            </a:r>
            <a:r>
              <a:rPr lang="en-US" dirty="0" smtClean="0"/>
              <a:t> axis.</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39552" y="1071546"/>
            <a:ext cx="3528392"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5122" name="Picture 2" descr="I:\TEMOOصور\Capture 2.PNG"/>
          <p:cNvPicPr>
            <a:picLocks noChangeAspect="1" noChangeArrowheads="1"/>
          </p:cNvPicPr>
          <p:nvPr/>
        </p:nvPicPr>
        <p:blipFill>
          <a:blip r:embed="rId3" cstate="print"/>
          <a:srcRect/>
          <a:stretch>
            <a:fillRect/>
          </a:stretch>
        </p:blipFill>
        <p:spPr bwMode="auto">
          <a:xfrm>
            <a:off x="539552" y="4071942"/>
            <a:ext cx="3553966" cy="2360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3" name="Picture 3" descr="I:\TEMOOصور\Capture1.PNG"/>
          <p:cNvPicPr>
            <a:picLocks noChangeAspect="1" noChangeArrowheads="1"/>
          </p:cNvPicPr>
          <p:nvPr/>
        </p:nvPicPr>
        <p:blipFill>
          <a:blip r:embed="rId4" cstate="print"/>
          <a:srcRect/>
          <a:stretch>
            <a:fillRect/>
          </a:stretch>
        </p:blipFill>
        <p:spPr bwMode="auto">
          <a:xfrm>
            <a:off x="4427984" y="4071942"/>
            <a:ext cx="4170809" cy="2376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4" name="Picture 4" descr="I:\TEMOOصور\Capture.PNG"/>
          <p:cNvPicPr>
            <a:picLocks noChangeAspect="1" noChangeArrowheads="1"/>
          </p:cNvPicPr>
          <p:nvPr/>
        </p:nvPicPr>
        <p:blipFill>
          <a:blip r:embed="rId5" cstate="print"/>
          <a:srcRect/>
          <a:stretch>
            <a:fillRect/>
          </a:stretch>
        </p:blipFill>
        <p:spPr bwMode="auto">
          <a:xfrm>
            <a:off x="4427984" y="1071546"/>
            <a:ext cx="4125763" cy="2643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500034" y="428604"/>
            <a:ext cx="8072494" cy="369332"/>
          </a:xfrm>
          <a:prstGeom prst="rect">
            <a:avLst/>
          </a:prstGeom>
          <a:solidFill>
            <a:schemeClr val="bg1"/>
          </a:solidFill>
          <a:ln w="28575">
            <a:solidFill>
              <a:srgbClr val="FF0000"/>
            </a:solidFill>
          </a:ln>
        </p:spPr>
        <p:txBody>
          <a:bodyPr wrap="square">
            <a:spAutoFit/>
          </a:bodyPr>
          <a:lstStyle/>
          <a:p>
            <a:pPr algn="l"/>
            <a:r>
              <a:rPr lang="en-US" b="1" dirty="0" smtClean="0">
                <a:solidFill>
                  <a:srgbClr val="3333FF"/>
                </a:solidFill>
                <a:latin typeface="Times New Roman" pitchFamily="18" charset="0"/>
                <a:cs typeface="Times New Roman" pitchFamily="18" charset="0"/>
              </a:rPr>
              <a:t>TEM Modes describe the shape of energy distribution in the beam cross section.</a:t>
            </a:r>
            <a:endParaRPr lang="ar-SA"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1571612"/>
            <a:ext cx="5429288" cy="1754326"/>
          </a:xfrm>
          <a:prstGeom prst="rect">
            <a:avLst/>
          </a:prstGeom>
        </p:spPr>
        <p:txBody>
          <a:bodyPr wrap="square">
            <a:spAutoFit/>
          </a:bodyPr>
          <a:lstStyle/>
          <a:p>
            <a:pPr algn="l"/>
            <a:r>
              <a:rPr lang="en-US" b="1" dirty="0" smtClean="0"/>
              <a:t> </a:t>
            </a:r>
            <a:r>
              <a:rPr lang="en-US" dirty="0" smtClean="0"/>
              <a:t>TEM</a:t>
            </a:r>
            <a:r>
              <a:rPr lang="en-US" baseline="-25000" dirty="0" smtClean="0"/>
              <a:t>00</a:t>
            </a:r>
            <a:r>
              <a:rPr lang="en-US" dirty="0" smtClean="0"/>
              <a:t> is termed the " </a:t>
            </a:r>
            <a:r>
              <a:rPr lang="en-US" dirty="0" err="1" smtClean="0"/>
              <a:t>uniphase</a:t>
            </a:r>
            <a:r>
              <a:rPr lang="en-US" dirty="0" smtClean="0"/>
              <a:t> or pure </a:t>
            </a:r>
            <a:r>
              <a:rPr lang="en-US" b="1" dirty="0" smtClean="0">
                <a:solidFill>
                  <a:srgbClr val="FF0000"/>
                </a:solidFill>
              </a:rPr>
              <a:t>Gaussian mode</a:t>
            </a:r>
            <a:r>
              <a:rPr lang="en-US" dirty="0" smtClean="0"/>
              <a:t> or the basic transverse mode " because it is the only transverse mode in which all the light is in one phase at any given time(all the radiation is in phase and spatially coherent along the cross section of the beam) , resulting in the </a:t>
            </a:r>
            <a:r>
              <a:rPr lang="en-US" dirty="0" smtClean="0">
                <a:solidFill>
                  <a:srgbClr val="FF0000"/>
                </a:solidFill>
              </a:rPr>
              <a:t>following important characteristics of this mode</a:t>
            </a:r>
            <a:r>
              <a:rPr lang="en-US" dirty="0" smtClean="0"/>
              <a:t>: </a:t>
            </a:r>
            <a:endParaRPr lang="en-US" dirty="0"/>
          </a:p>
        </p:txBody>
      </p:sp>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967130" y="428604"/>
            <a:ext cx="2819712" cy="2857520"/>
          </a:xfrm>
          <a:prstGeom prst="rect">
            <a:avLst/>
          </a:prstGeom>
          <a:noFill/>
          <a:ln w="9525">
            <a:noFill/>
            <a:miter lim="800000"/>
            <a:headEnd/>
            <a:tailEnd/>
          </a:ln>
        </p:spPr>
      </p:pic>
      <p:sp>
        <p:nvSpPr>
          <p:cNvPr id="7" name="مستطيل 6"/>
          <p:cNvSpPr/>
          <p:nvPr/>
        </p:nvSpPr>
        <p:spPr>
          <a:xfrm>
            <a:off x="214282" y="3357562"/>
            <a:ext cx="8572560" cy="3231654"/>
          </a:xfrm>
          <a:prstGeom prst="rect">
            <a:avLst/>
          </a:prstGeom>
        </p:spPr>
        <p:txBody>
          <a:bodyPr wrap="square">
            <a:spAutoFit/>
          </a:bodyPr>
          <a:lstStyle/>
          <a:p>
            <a:pPr marL="288925" indent="-288925" algn="l" rtl="0">
              <a:buClr>
                <a:srgbClr val="FF0000"/>
              </a:buClr>
              <a:buFont typeface="Wingdings" pitchFamily="2" charset="2"/>
              <a:buChar char="Ø"/>
            </a:pPr>
            <a:r>
              <a:rPr lang="en-US" dirty="0" smtClean="0">
                <a:latin typeface="Times New Roman" pitchFamily="18" charset="0"/>
                <a:cs typeface="Times New Roman" pitchFamily="18" charset="0"/>
              </a:rPr>
              <a:t>It has </a:t>
            </a:r>
            <a:r>
              <a:rPr lang="en-US" b="1" dirty="0" smtClean="0">
                <a:latin typeface="Times New Roman" pitchFamily="18" charset="0"/>
                <a:cs typeface="Times New Roman" pitchFamily="18" charset="0"/>
              </a:rPr>
              <a:t>a lowest divergence angle </a:t>
            </a:r>
            <a:r>
              <a:rPr lang="en-US" dirty="0" smtClean="0">
                <a:latin typeface="Times New Roman" pitchFamily="18" charset="0"/>
                <a:cs typeface="Times New Roman" pitchFamily="18" charset="0"/>
              </a:rPr>
              <a:t>than all other transverse modes. Lower divergence is important in the transmission of beams over large distances, as, in laser ranging. </a:t>
            </a:r>
          </a:p>
          <a:p>
            <a:pPr marL="288925" indent="-288925" algn="l" rtl="0">
              <a:buClr>
                <a:srgbClr val="FF0000"/>
              </a:buClr>
              <a:buFont typeface="Wingdings" pitchFamily="2" charset="2"/>
              <a:buChar char="Ø"/>
            </a:pPr>
            <a:endParaRPr lang="en-US" sz="800" dirty="0" smtClean="0">
              <a:latin typeface="Times New Roman" pitchFamily="18" charset="0"/>
              <a:cs typeface="Times New Roman" pitchFamily="18" charset="0"/>
            </a:endParaRPr>
          </a:p>
          <a:p>
            <a:pPr marL="288925" indent="-288925" algn="l" rtl="0">
              <a:buClr>
                <a:srgbClr val="FF0000"/>
              </a:buClr>
              <a:buFont typeface="Wingdings" pitchFamily="2" charset="2"/>
              <a:buChar char="Ø"/>
            </a:pPr>
            <a:r>
              <a:rPr lang="en-US" dirty="0" smtClean="0">
                <a:latin typeface="Times New Roman" pitchFamily="18" charset="0"/>
                <a:cs typeface="Times New Roman" pitchFamily="18" charset="0"/>
              </a:rPr>
              <a:t>It can be </a:t>
            </a:r>
            <a:r>
              <a:rPr lang="en-US" b="1" dirty="0" smtClean="0">
                <a:latin typeface="Times New Roman" pitchFamily="18" charset="0"/>
                <a:cs typeface="Times New Roman" pitchFamily="18" charset="0"/>
              </a:rPr>
              <a:t>focused to the smallest spot </a:t>
            </a:r>
            <a:r>
              <a:rPr lang="en-US" dirty="0" smtClean="0">
                <a:latin typeface="Times New Roman" pitchFamily="18" charset="0"/>
                <a:cs typeface="Times New Roman" pitchFamily="18" charset="0"/>
              </a:rPr>
              <a:t>than all other transverse modes ( smallest effective beam diameter and hence the highest power intensity). This is important in an application such as drilling and </a:t>
            </a:r>
            <a:r>
              <a:rPr lang="en-US" dirty="0" err="1" smtClean="0">
                <a:latin typeface="Times New Roman" pitchFamily="18" charset="0"/>
                <a:cs typeface="Times New Roman" pitchFamily="18" charset="0"/>
              </a:rPr>
              <a:t>incisional</a:t>
            </a:r>
            <a:r>
              <a:rPr lang="en-US" dirty="0" smtClean="0">
                <a:latin typeface="Times New Roman" pitchFamily="18" charset="0"/>
                <a:cs typeface="Times New Roman" pitchFamily="18" charset="0"/>
              </a:rPr>
              <a:t> applications because it provides the minimum possible desirable effective diameter of the focused laser beam at the focal plane. </a:t>
            </a:r>
          </a:p>
          <a:p>
            <a:pPr marL="288925" indent="-288925" algn="l" rtl="0">
              <a:buClr>
                <a:srgbClr val="FF0000"/>
              </a:buClr>
              <a:buFont typeface="Wingdings" pitchFamily="2" charset="2"/>
              <a:buChar char="Ø"/>
            </a:pPr>
            <a:endParaRPr lang="en-US" sz="800" dirty="0" smtClean="0">
              <a:latin typeface="Times New Roman" pitchFamily="18" charset="0"/>
              <a:cs typeface="Times New Roman" pitchFamily="18" charset="0"/>
            </a:endParaRPr>
          </a:p>
          <a:p>
            <a:pPr marL="288925" indent="-288925" algn="l" rtl="0">
              <a:buClr>
                <a:srgbClr val="FF0000"/>
              </a:buClr>
              <a:buFont typeface="Wingdings" pitchFamily="2" charset="2"/>
              <a:buChar char="Ø"/>
            </a:pPr>
            <a:r>
              <a:rPr lang="en-US" dirty="0" smtClean="0">
                <a:latin typeface="Times New Roman" pitchFamily="18" charset="0"/>
                <a:cs typeface="Times New Roman" pitchFamily="18" charset="0"/>
              </a:rPr>
              <a:t>Its </a:t>
            </a:r>
            <a:r>
              <a:rPr lang="en-US" b="1" dirty="0" smtClean="0">
                <a:latin typeface="Times New Roman" pitchFamily="18" charset="0"/>
                <a:cs typeface="Times New Roman" pitchFamily="18" charset="0"/>
              </a:rPr>
              <a:t>spatial coherence </a:t>
            </a:r>
            <a:r>
              <a:rPr lang="en-US" dirty="0" smtClean="0">
                <a:latin typeface="Times New Roman" pitchFamily="18" charset="0"/>
                <a:cs typeface="Times New Roman" pitchFamily="18" charset="0"/>
              </a:rPr>
              <a:t>is ideal for applications that depend upon the interference of light. Other modes cannot be used because they lack adequate spatial coherence. </a:t>
            </a:r>
          </a:p>
          <a:p>
            <a:pPr marL="288925" indent="-288925" algn="l" rtl="0">
              <a:buClr>
                <a:srgbClr val="FF0000"/>
              </a:buClr>
              <a:buFont typeface="Wingdings" pitchFamily="2" charset="2"/>
              <a:buChar char="Ø"/>
            </a:pPr>
            <a:endParaRPr lang="en-US" sz="800" dirty="0" smtClean="0">
              <a:latin typeface="Times New Roman" pitchFamily="18" charset="0"/>
              <a:cs typeface="Times New Roman" pitchFamily="18" charset="0"/>
            </a:endParaRPr>
          </a:p>
          <a:p>
            <a:pPr marL="288925" indent="-288925" algn="l" rtl="0">
              <a:buClr>
                <a:srgbClr val="FF0000"/>
              </a:buClr>
              <a:buFont typeface="Wingdings" pitchFamily="2" charset="2"/>
              <a:buChar char="Ø"/>
            </a:pPr>
            <a:r>
              <a:rPr lang="en-US" dirty="0" smtClean="0">
                <a:latin typeface="Times New Roman" pitchFamily="18" charset="0"/>
                <a:cs typeface="Times New Roman" pitchFamily="18" charset="0"/>
              </a:rPr>
              <a:t>The imaging with a lens of a Gaussian beam, and other optical elements which the beam pass through, </a:t>
            </a:r>
            <a:r>
              <a:rPr lang="en-US" b="1" dirty="0" smtClean="0">
                <a:latin typeface="Times New Roman" pitchFamily="18" charset="0"/>
                <a:cs typeface="Times New Roman" pitchFamily="18" charset="0"/>
              </a:rPr>
              <a:t>creates again a Gaussian beam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6" name="مستطيل 5"/>
          <p:cNvSpPr/>
          <p:nvPr/>
        </p:nvSpPr>
        <p:spPr>
          <a:xfrm>
            <a:off x="214282" y="357166"/>
            <a:ext cx="5786478" cy="1200329"/>
          </a:xfrm>
          <a:prstGeom prst="rect">
            <a:avLst/>
          </a:prstGeom>
        </p:spPr>
        <p:txBody>
          <a:bodyPr wrap="square">
            <a:spAutoFit/>
          </a:bodyPr>
          <a:lstStyle/>
          <a:p>
            <a:pPr algn="l"/>
            <a:r>
              <a:rPr lang="en-US" dirty="0" smtClean="0">
                <a:latin typeface="Times New Roman" pitchFamily="18" charset="0"/>
                <a:cs typeface="Times New Roman" pitchFamily="18" charset="0"/>
              </a:rPr>
              <a:t>The basic transverse mode has properties which makes it very practical, and laser manufacturers try very hard to build lasers which operate in single basic Gaussian mode. (</a:t>
            </a:r>
            <a:r>
              <a:rPr lang="en-US" dirty="0" err="1" smtClean="0">
                <a:latin typeface="Times New Roman" pitchFamily="18" charset="0"/>
                <a:cs typeface="Times New Roman" pitchFamily="18" charset="0"/>
              </a:rPr>
              <a:t>i.e</a:t>
            </a:r>
            <a:r>
              <a:rPr lang="en-US" dirty="0" smtClean="0">
                <a:latin typeface="Times New Roman" pitchFamily="18" charset="0"/>
                <a:cs typeface="Times New Roman" pitchFamily="18" charset="0"/>
              </a:rPr>
              <a:t>, Most lasers are designed to operate in </a:t>
            </a:r>
            <a:r>
              <a:rPr lang="en-US" dirty="0" smtClean="0">
                <a:solidFill>
                  <a:srgbClr val="FF0000"/>
                </a:solidFill>
                <a:latin typeface="Times New Roman" pitchFamily="18" charset="0"/>
                <a:cs typeface="Times New Roman" pitchFamily="18" charset="0"/>
              </a:rPr>
              <a:t>TEM</a:t>
            </a:r>
            <a:r>
              <a:rPr lang="en-US" baseline="-25000" dirty="0" smtClean="0">
                <a:solidFill>
                  <a:srgbClr val="FF0000"/>
                </a:solidFill>
                <a:latin typeface="Times New Roman" pitchFamily="18" charset="0"/>
                <a:cs typeface="Times New Roman" pitchFamily="18" charset="0"/>
              </a:rPr>
              <a:t>00</a:t>
            </a:r>
            <a:r>
              <a:rPr lang="en-US" dirty="0" smtClean="0">
                <a:solidFill>
                  <a:srgbClr val="FF0000"/>
                </a:solidFill>
                <a:latin typeface="Times New Roman" pitchFamily="18" charset="0"/>
                <a:cs typeface="Times New Roman" pitchFamily="18" charset="0"/>
              </a:rPr>
              <a:t>  mode </a:t>
            </a:r>
            <a:r>
              <a:rPr lang="en-US" dirty="0" smtClean="0">
                <a:latin typeface="Times New Roman" pitchFamily="18" charset="0"/>
                <a:cs typeface="Times New Roman" pitchFamily="18" charset="0"/>
              </a:rPr>
              <a:t>only. </a:t>
            </a:r>
            <a:endParaRPr lang="ar-SA"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8" y="395567"/>
            <a:ext cx="5000658" cy="461665"/>
          </a:xfrm>
          <a:prstGeom prst="rect">
            <a:avLst/>
          </a:prstGeom>
          <a:solidFill>
            <a:srgbClr val="FFFFCC"/>
          </a:solidFill>
          <a:ln w="28575">
            <a:solidFill>
              <a:srgbClr val="FF0000"/>
            </a:solidFill>
          </a:ln>
        </p:spPr>
        <p:txBody>
          <a:bodyPr wrap="square">
            <a:spAutoFit/>
          </a:bodyPr>
          <a:lstStyle/>
          <a:p>
            <a:pPr marL="579438" indent="-579438" algn="l">
              <a:buFont typeface="Wingdings" pitchFamily="2" charset="2"/>
              <a:buChar char="v"/>
            </a:pPr>
            <a:r>
              <a:rPr lang="en-US" sz="2400" b="1" dirty="0" smtClean="0">
                <a:solidFill>
                  <a:srgbClr val="FF0000"/>
                </a:solidFill>
              </a:rPr>
              <a:t>BEAM DIAMETER AND SPOT SIZE</a:t>
            </a:r>
            <a:endParaRPr lang="en-US" sz="2400" b="1" dirty="0">
              <a:solidFill>
                <a:srgbClr val="FF0000"/>
              </a:solidFill>
            </a:endParaRPr>
          </a:p>
        </p:txBody>
      </p:sp>
      <p:sp>
        <p:nvSpPr>
          <p:cNvPr id="5" name="مستطيل 4"/>
          <p:cNvSpPr/>
          <p:nvPr/>
        </p:nvSpPr>
        <p:spPr>
          <a:xfrm>
            <a:off x="323528" y="908720"/>
            <a:ext cx="8424936" cy="2585323"/>
          </a:xfrm>
          <a:prstGeom prst="rect">
            <a:avLst/>
          </a:prstGeom>
        </p:spPr>
        <p:txBody>
          <a:bodyPr wrap="square">
            <a:spAutoFit/>
          </a:bodyPr>
          <a:lstStyle/>
          <a:p>
            <a:pPr algn="l"/>
            <a:r>
              <a:rPr lang="en-US" dirty="0" smtClean="0"/>
              <a:t>Figure 6 indicates the profile of a TEM</a:t>
            </a:r>
            <a:r>
              <a:rPr lang="en-US" baseline="-25000" dirty="0" smtClean="0"/>
              <a:t>00</a:t>
            </a:r>
            <a:r>
              <a:rPr lang="en-US" dirty="0" smtClean="0"/>
              <a:t> laser beam. the irradiance of the beam decreases gradually at the edges, specification of beam diameter out to the points of zero irradiance is impractical. </a:t>
            </a:r>
          </a:p>
          <a:p>
            <a:pPr algn="l"/>
            <a:r>
              <a:rPr lang="en-US" dirty="0" smtClean="0"/>
              <a:t>The "</a:t>
            </a:r>
            <a:r>
              <a:rPr lang="en-US" b="1" dirty="0" smtClean="0">
                <a:solidFill>
                  <a:srgbClr val="FF0000"/>
                </a:solidFill>
              </a:rPr>
              <a:t>beam diameter</a:t>
            </a:r>
            <a:r>
              <a:rPr lang="en-US" dirty="0" smtClean="0"/>
              <a:t>" is defined as "the distance across the center of the beam for which the irradiance (E) equals 1/e</a:t>
            </a:r>
            <a:r>
              <a:rPr lang="en-US" baseline="30000" dirty="0" smtClean="0"/>
              <a:t>2</a:t>
            </a:r>
            <a:r>
              <a:rPr lang="en-US" dirty="0" smtClean="0"/>
              <a:t> of the maximum irradiance (1/e</a:t>
            </a:r>
            <a:r>
              <a:rPr lang="en-US" baseline="30000" dirty="0" smtClean="0"/>
              <a:t>2</a:t>
            </a:r>
            <a:r>
              <a:rPr lang="en-US" dirty="0" smtClean="0"/>
              <a:t> = 0.135).</a:t>
            </a:r>
          </a:p>
          <a:p>
            <a:pPr algn="l"/>
            <a:r>
              <a:rPr lang="en-US" dirty="0" smtClean="0"/>
              <a:t>The "</a:t>
            </a:r>
            <a:r>
              <a:rPr lang="en-US" b="1" dirty="0" smtClean="0">
                <a:solidFill>
                  <a:srgbClr val="FF0000"/>
                </a:solidFill>
              </a:rPr>
              <a:t>spot size</a:t>
            </a:r>
            <a:r>
              <a:rPr lang="en-US" dirty="0" smtClean="0"/>
              <a:t>" (w) of the beam is "the radial distance (radius) from the center point of maximum irradiance to the 1/e</a:t>
            </a:r>
            <a:r>
              <a:rPr lang="en-US" baseline="30000" dirty="0" smtClean="0"/>
              <a:t>2</a:t>
            </a:r>
            <a:r>
              <a:rPr lang="en-US" dirty="0" smtClean="0"/>
              <a:t> point." These definitions provide standard measures of laser beam size.</a:t>
            </a:r>
            <a:br>
              <a:rPr lang="en-US" dirty="0" smtClean="0"/>
            </a:br>
            <a:r>
              <a:rPr lang="en-US" dirty="0" smtClean="0"/>
              <a:t> </a:t>
            </a:r>
            <a:endParaRPr lang="en-US" dirty="0"/>
          </a:p>
        </p:txBody>
      </p:sp>
      <p:pic>
        <p:nvPicPr>
          <p:cNvPr id="62466" name="Picture 2"/>
          <p:cNvPicPr>
            <a:picLocks noChangeAspect="1" noChangeArrowheads="1"/>
          </p:cNvPicPr>
          <p:nvPr/>
        </p:nvPicPr>
        <p:blipFill>
          <a:blip r:embed="rId2" cstate="print"/>
          <a:srcRect/>
          <a:stretch>
            <a:fillRect/>
          </a:stretch>
        </p:blipFill>
        <p:spPr bwMode="auto">
          <a:xfrm>
            <a:off x="1115616" y="3357562"/>
            <a:ext cx="6120680"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html:file://F:\محاضرات2015\2014-2015%20محاضرات\دبلوم\MLS%20%20OK%20%202014-2015\MLS%20محاضرات%202014-2015\مهم%20An%20Overview%20of%20Laser%20Principle,%20Laser-Tissue%20Interaction%20Mechanisms%20and%20Laser%20Safety%20Precautions%20for%20Medical%20Laser%20Users.mht!http://docsdrive.com/images/ansinet/ijp/2011/img10-2k11-149-160.gif"/>
          <p:cNvPicPr>
            <a:picLocks noChangeAspect="1" noChangeArrowheads="1"/>
          </p:cNvPicPr>
          <p:nvPr/>
        </p:nvPicPr>
        <p:blipFill>
          <a:blip r:embed="rId2"/>
          <a:srcRect/>
          <a:stretch>
            <a:fillRect/>
          </a:stretch>
        </p:blipFill>
        <p:spPr bwMode="auto">
          <a:xfrm>
            <a:off x="10960100" y="152400"/>
            <a:ext cx="942975" cy="161925"/>
          </a:xfrm>
          <a:prstGeom prst="rect">
            <a:avLst/>
          </a:prstGeom>
          <a:noFill/>
        </p:spPr>
      </p:pic>
      <p:sp>
        <p:nvSpPr>
          <p:cNvPr id="7" name="مستطيل 6"/>
          <p:cNvSpPr/>
          <p:nvPr/>
        </p:nvSpPr>
        <p:spPr>
          <a:xfrm>
            <a:off x="500034" y="714356"/>
            <a:ext cx="8358246" cy="2554545"/>
          </a:xfrm>
          <a:prstGeom prst="rect">
            <a:avLst/>
          </a:prstGeom>
        </p:spPr>
        <p:txBody>
          <a:bodyPr wrap="square">
            <a:spAutoFit/>
          </a:bodyPr>
          <a:lstStyle/>
          <a:p>
            <a:pPr algn="l"/>
            <a:r>
              <a:rPr lang="en-US" sz="2000" b="1" dirty="0" smtClean="0">
                <a:solidFill>
                  <a:srgbClr val="FF0000"/>
                </a:solidFill>
                <a:latin typeface="Times New Roman" pitchFamily="18" charset="0"/>
                <a:cs typeface="Times New Roman" pitchFamily="18" charset="0"/>
              </a:rPr>
              <a:t>Spot diameter:</a:t>
            </a:r>
            <a:r>
              <a:rPr lang="en-US" sz="2000" dirty="0" smtClean="0">
                <a:solidFill>
                  <a:srgbClr val="FF0000"/>
                </a:solidFill>
                <a:latin typeface="Times New Roman" pitchFamily="18" charset="0"/>
                <a:cs typeface="Times New Roman" pitchFamily="18" charset="0"/>
              </a:rPr>
              <a:t> </a:t>
            </a:r>
          </a:p>
          <a:p>
            <a:pPr marL="350838" algn="l"/>
            <a:r>
              <a:rPr lang="en-US" sz="2000" dirty="0" smtClean="0">
                <a:latin typeface="Times New Roman" pitchFamily="18" charset="0"/>
                <a:cs typeface="Times New Roman" pitchFamily="18" charset="0"/>
              </a:rPr>
              <a:t>It is the diameter of the irradiated area on the target. </a:t>
            </a:r>
          </a:p>
          <a:p>
            <a:pPr marL="350838" algn="l"/>
            <a:r>
              <a:rPr lang="en-US" sz="2000" dirty="0" smtClean="0">
                <a:latin typeface="Times New Roman" pitchFamily="18" charset="0"/>
                <a:cs typeface="Times New Roman" pitchFamily="18" charset="0"/>
              </a:rPr>
              <a:t>The spot diameter is considered to be equal to the beam diameter when the lenses are not be used. Using focusing lenses could change this area. </a:t>
            </a:r>
          </a:p>
          <a:p>
            <a:pPr marL="350838" algn="l"/>
            <a:r>
              <a:rPr lang="en-US" sz="2000" dirty="0" smtClean="0">
                <a:latin typeface="Times New Roman" pitchFamily="18" charset="0"/>
                <a:cs typeface="Times New Roman" pitchFamily="18" charset="0"/>
              </a:rPr>
              <a:t>The spot diameter (2W</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is directly proportional to the focal length of the lens (F) and the laser wavelength (λ) . </a:t>
            </a:r>
          </a:p>
          <a:p>
            <a:pPr marL="350838" algn="l"/>
            <a:r>
              <a:rPr lang="en-US" sz="2000" dirty="0" smtClean="0">
                <a:latin typeface="Times New Roman" pitchFamily="18" charset="0"/>
                <a:cs typeface="Times New Roman" pitchFamily="18" charset="0"/>
              </a:rPr>
              <a:t>The units of the spot diameter are usually centimeters.</a:t>
            </a:r>
          </a:p>
          <a:p>
            <a:pPr algn="l"/>
            <a:endParaRPr lang="ar-SA" sz="2000" dirty="0">
              <a:latin typeface="Times New Roman" pitchFamily="18" charset="0"/>
              <a:cs typeface="Times New Roman" pitchFamily="18" charset="0"/>
            </a:endParaRPr>
          </a:p>
        </p:txBody>
      </p:sp>
      <p:sp>
        <p:nvSpPr>
          <p:cNvPr id="8"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3074" name="Picture 2"/>
          <p:cNvPicPr>
            <a:picLocks noChangeAspect="1" noChangeArrowheads="1"/>
          </p:cNvPicPr>
          <p:nvPr/>
        </p:nvPicPr>
        <p:blipFill>
          <a:blip r:embed="rId2"/>
          <a:srcRect/>
          <a:stretch>
            <a:fillRect/>
          </a:stretch>
        </p:blipFill>
        <p:spPr bwMode="auto">
          <a:xfrm>
            <a:off x="642910" y="785794"/>
            <a:ext cx="7847013" cy="3090877"/>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85786" y="4357694"/>
            <a:ext cx="7643866" cy="21383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57356" y="2357430"/>
            <a:ext cx="5143536" cy="1754326"/>
          </a:xfrm>
          <a:prstGeom prst="rect">
            <a:avLst/>
          </a:prstGeom>
          <a:solidFill>
            <a:schemeClr val="bg1"/>
          </a:solidFill>
          <a:ln w="28575">
            <a:solidFill>
              <a:srgbClr val="FF0000"/>
            </a:solidFill>
          </a:ln>
        </p:spPr>
        <p:txBody>
          <a:bodyPr wrap="square">
            <a:spAutoFit/>
          </a:bodyPr>
          <a:lstStyle/>
          <a:p>
            <a:pPr algn="ctr" rtl="0">
              <a:spcBef>
                <a:spcPct val="50000"/>
              </a:spcBef>
            </a:pPr>
            <a:r>
              <a:rPr lang="en-US" sz="3600" b="1" dirty="0" smtClean="0">
                <a:solidFill>
                  <a:srgbClr val="FF0000"/>
                </a:solidFill>
                <a:latin typeface="Times New Roman" pitchFamily="18" charset="0"/>
                <a:cs typeface="Times New Roman" pitchFamily="18" charset="0"/>
              </a:rPr>
              <a:t>Spatial and Temporal Characteristics of     Laser Beam</a:t>
            </a:r>
            <a:endParaRPr lang="en-US" sz="3600" b="1" dirty="0">
              <a:solidFill>
                <a:srgbClr val="FF0000"/>
              </a:solidFill>
              <a:latin typeface="Times New Roman" pitchFamily="18" charset="0"/>
              <a:cs typeface="Times New Roman" pitchFamily="18" charset="0"/>
            </a:endParaRPr>
          </a:p>
        </p:txBody>
      </p:sp>
      <p:sp>
        <p:nvSpPr>
          <p:cNvPr id="3" name="Rectangle 10"/>
          <p:cNvSpPr>
            <a:spLocks noChangeArrowheads="1"/>
          </p:cNvSpPr>
          <p:nvPr/>
        </p:nvSpPr>
        <p:spPr bwMode="auto">
          <a:xfrm>
            <a:off x="144463" y="115888"/>
            <a:ext cx="8891587" cy="66294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1463" y="476672"/>
            <a:ext cx="8601075" cy="5832648"/>
          </a:xfrm>
          <a:prstGeom prst="rect">
            <a:avLst/>
          </a:prstGeom>
          <a:noFill/>
          <a:ln w="9525">
            <a:noFill/>
            <a:miter lim="800000"/>
            <a:headEnd/>
            <a:tailEnd/>
          </a:ln>
        </p:spPr>
      </p:pic>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57356" y="2357430"/>
            <a:ext cx="5143536" cy="1200329"/>
          </a:xfrm>
          <a:prstGeom prst="rect">
            <a:avLst/>
          </a:prstGeom>
          <a:solidFill>
            <a:schemeClr val="bg1"/>
          </a:solidFill>
          <a:ln w="28575">
            <a:solidFill>
              <a:srgbClr val="FF0000"/>
            </a:solidFill>
          </a:ln>
        </p:spPr>
        <p:txBody>
          <a:bodyPr wrap="square">
            <a:spAutoFit/>
          </a:bodyPr>
          <a:lstStyle/>
          <a:p>
            <a:pPr algn="ctr" rtl="0">
              <a:spcBef>
                <a:spcPct val="50000"/>
              </a:spcBef>
            </a:pPr>
            <a:r>
              <a:rPr lang="en-US" sz="3600" b="1" dirty="0" smtClean="0">
                <a:solidFill>
                  <a:srgbClr val="FF0000"/>
                </a:solidFill>
                <a:latin typeface="Times New Roman" pitchFamily="18" charset="0"/>
                <a:cs typeface="Times New Roman" pitchFamily="18" charset="0"/>
              </a:rPr>
              <a:t>Temporal Characteristics of Lasers</a:t>
            </a:r>
            <a:endParaRPr lang="en-US" sz="3600" b="1" dirty="0">
              <a:solidFill>
                <a:srgbClr val="FF0000"/>
              </a:solidFill>
              <a:latin typeface="Times New Roman" pitchFamily="18" charset="0"/>
              <a:cs typeface="Times New Roman" pitchFamily="18" charset="0"/>
            </a:endParaRPr>
          </a:p>
        </p:txBody>
      </p:sp>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467961"/>
            <a:ext cx="8280920" cy="584775"/>
          </a:xfrm>
          <a:prstGeom prst="rect">
            <a:avLst/>
          </a:prstGeom>
          <a:solidFill>
            <a:srgbClr val="FFFF00"/>
          </a:solidFill>
          <a:ln w="19050">
            <a:solidFill>
              <a:srgbClr val="FF0000"/>
            </a:solidFill>
          </a:ln>
        </p:spPr>
        <p:txBody>
          <a:bodyPr wrap="square">
            <a:spAutoFit/>
          </a:bodyPr>
          <a:lstStyle/>
          <a:p>
            <a:pPr algn="l"/>
            <a:r>
              <a:rPr lang="en-US" sz="3200" b="1" dirty="0" smtClean="0">
                <a:solidFill>
                  <a:srgbClr val="FF0000"/>
                </a:solidFill>
              </a:rPr>
              <a:t>TEMPORAL CHARACTERISTICS OF LASER BEAM </a:t>
            </a:r>
            <a:endParaRPr lang="en-US" sz="3200" b="1" dirty="0">
              <a:solidFill>
                <a:srgbClr val="FF0000"/>
              </a:solidFill>
            </a:endParaRPr>
          </a:p>
        </p:txBody>
      </p:sp>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971600" y="2852936"/>
            <a:ext cx="7272808" cy="3312368"/>
          </a:xfrm>
          <a:prstGeom prst="rect">
            <a:avLst/>
          </a:prstGeom>
          <a:noFill/>
          <a:ln w="9525">
            <a:noFill/>
            <a:miter lim="800000"/>
            <a:headEnd/>
            <a:tailEnd/>
          </a:ln>
        </p:spPr>
      </p:pic>
      <p:sp>
        <p:nvSpPr>
          <p:cNvPr id="7" name="Rectangle 1"/>
          <p:cNvSpPr>
            <a:spLocks noChangeArrowheads="1"/>
          </p:cNvSpPr>
          <p:nvPr/>
        </p:nvSpPr>
        <p:spPr bwMode="auto">
          <a:xfrm>
            <a:off x="251520" y="1309409"/>
            <a:ext cx="860444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effectLst/>
                <a:latin typeface="Times New Roman" pitchFamily="18" charset="0"/>
                <a:ea typeface="Calibri" pitchFamily="34" charset="0"/>
                <a:cs typeface="Times New Roman" pitchFamily="18" charset="0"/>
              </a:rPr>
              <a:t>According to the mode of laser operation; lasers can be divided into three types:</a:t>
            </a:r>
            <a:endParaRPr kumimoji="0" lang="en-US" sz="200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82394" y="476672"/>
            <a:ext cx="8604448" cy="830997"/>
          </a:xfrm>
          <a:prstGeom prst="rect">
            <a:avLst/>
          </a:prstGeom>
          <a:solidFill>
            <a:srgbClr val="FFFFCC"/>
          </a:solid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According to the mode of laser operation; lasers can be divided into three types:</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p:txBody>
      </p:sp>
      <p:sp>
        <p:nvSpPr>
          <p:cNvPr id="4098" name="Rectangle 2"/>
          <p:cNvSpPr>
            <a:spLocks noChangeArrowheads="1"/>
          </p:cNvSpPr>
          <p:nvPr/>
        </p:nvSpPr>
        <p:spPr bwMode="auto">
          <a:xfrm>
            <a:off x="357158" y="3286124"/>
            <a:ext cx="507209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exhibits a steady flow of coherent energy.</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Here the most important parameter is the power in the unit of Watt; it’s a measured parameter.</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Also we have Power Density in which it represents the measured power per unit area.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4" name="مستطيل 3"/>
          <p:cNvSpPr/>
          <p:nvPr/>
        </p:nvSpPr>
        <p:spPr>
          <a:xfrm>
            <a:off x="269566" y="5429264"/>
            <a:ext cx="5088252" cy="400110"/>
          </a:xfrm>
          <a:prstGeom prst="rect">
            <a:avLst/>
          </a:prstGeom>
        </p:spPr>
        <p:txBody>
          <a:bodyPr wrap="none">
            <a:spAutoFit/>
          </a:bodyPr>
          <a:lstStyle/>
          <a:p>
            <a:r>
              <a:rPr lang="ar-IQ"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Power Density= power / area …….( watt/ cm</a:t>
            </a:r>
            <a:r>
              <a:rPr lang="en-US" sz="2000" baseline="30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p:txBody>
      </p:sp>
      <p:sp>
        <p:nvSpPr>
          <p:cNvPr id="4099" name="Rectangle 3"/>
          <p:cNvSpPr>
            <a:spLocks noChangeArrowheads="1"/>
          </p:cNvSpPr>
          <p:nvPr/>
        </p:nvSpPr>
        <p:spPr bwMode="auto">
          <a:xfrm>
            <a:off x="285720" y="5929330"/>
            <a:ext cx="58579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Continuous lasers (as gas lasers  :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He:Ne</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CO</a:t>
            </a:r>
            <a:r>
              <a:rPr kumimoji="0" lang="en-US"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laser)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7" name="مستطيل 6"/>
          <p:cNvSpPr/>
          <p:nvPr/>
        </p:nvSpPr>
        <p:spPr>
          <a:xfrm>
            <a:off x="500034" y="1714488"/>
            <a:ext cx="4756302" cy="523220"/>
          </a:xfrm>
          <a:prstGeom prst="rect">
            <a:avLst/>
          </a:prstGeom>
          <a:solidFill>
            <a:srgbClr val="FFFFCC"/>
          </a:solidFill>
          <a:ln>
            <a:solidFill>
              <a:srgbClr val="FF0000"/>
            </a:solidFill>
          </a:ln>
        </p:spPr>
        <p:txBody>
          <a:bodyPr wrap="none">
            <a:spAutoFit/>
          </a:bodyPr>
          <a:lstStyle/>
          <a:p>
            <a:pPr marL="625475" lvl="0" indent="-625475" algn="l" rtl="0" fontAlgn="base">
              <a:spcBef>
                <a:spcPct val="0"/>
              </a:spcBef>
              <a:spcAft>
                <a:spcPct val="0"/>
              </a:spcAft>
              <a:buFont typeface="Wingdings" pitchFamily="2" charset="2"/>
              <a:buChar char="v"/>
            </a:pPr>
            <a:r>
              <a:rPr lang="en-US" sz="2800" b="1" dirty="0" smtClean="0">
                <a:solidFill>
                  <a:srgbClr val="FF0000"/>
                </a:solidFill>
                <a:latin typeface="Times New Roman" pitchFamily="18" charset="0"/>
                <a:cs typeface="Times New Roman" pitchFamily="18" charset="0"/>
              </a:rPr>
              <a:t>CW or continuous mode: </a:t>
            </a:r>
          </a:p>
        </p:txBody>
      </p:sp>
      <p:grpSp>
        <p:nvGrpSpPr>
          <p:cNvPr id="8" name="Group 21"/>
          <p:cNvGrpSpPr>
            <a:grpSpLocks/>
          </p:cNvGrpSpPr>
          <p:nvPr/>
        </p:nvGrpSpPr>
        <p:grpSpPr bwMode="auto">
          <a:xfrm>
            <a:off x="5500694" y="3214686"/>
            <a:ext cx="3009896" cy="2593399"/>
            <a:chOff x="192" y="864"/>
            <a:chExt cx="2256" cy="2278"/>
          </a:xfrm>
        </p:grpSpPr>
        <p:sp>
          <p:nvSpPr>
            <p:cNvPr id="9" name="Line 22"/>
            <p:cNvSpPr>
              <a:spLocks noChangeShapeType="1"/>
            </p:cNvSpPr>
            <p:nvPr/>
          </p:nvSpPr>
          <p:spPr bwMode="auto">
            <a:xfrm>
              <a:off x="528" y="864"/>
              <a:ext cx="0" cy="1920"/>
            </a:xfrm>
            <a:prstGeom prst="line">
              <a:avLst/>
            </a:prstGeom>
            <a:noFill/>
            <a:ln w="38100">
              <a:solidFill>
                <a:schemeClr val="tx1"/>
              </a:solidFill>
              <a:round/>
              <a:headEnd/>
              <a:tailEnd/>
            </a:ln>
          </p:spPr>
          <p:txBody>
            <a:bodyPr wrap="none"/>
            <a:lstStyle/>
            <a:p>
              <a:endParaRPr lang="en-US"/>
            </a:p>
          </p:txBody>
        </p:sp>
        <p:sp>
          <p:nvSpPr>
            <p:cNvPr id="10" name="Text Box 23"/>
            <p:cNvSpPr txBox="1">
              <a:spLocks noChangeArrowheads="1"/>
            </p:cNvSpPr>
            <p:nvPr/>
          </p:nvSpPr>
          <p:spPr bwMode="auto">
            <a:xfrm rot="-5400000">
              <a:off x="-523" y="1625"/>
              <a:ext cx="1680" cy="250"/>
            </a:xfrm>
            <a:prstGeom prst="rect">
              <a:avLst/>
            </a:prstGeom>
            <a:noFill/>
            <a:ln w="9525">
              <a:noFill/>
              <a:miter lim="800000"/>
              <a:headEnd/>
              <a:tailEnd/>
            </a:ln>
          </p:spPr>
          <p:txBody>
            <a:bodyPr>
              <a:spAutoFit/>
            </a:bodyPr>
            <a:lstStyle/>
            <a:p>
              <a:pPr rtl="0">
                <a:spcBef>
                  <a:spcPct val="50000"/>
                </a:spcBef>
              </a:pPr>
              <a:r>
                <a:rPr lang="en-US" b="1" dirty="0"/>
                <a:t>Power (Watts)</a:t>
              </a:r>
            </a:p>
          </p:txBody>
        </p:sp>
        <p:sp>
          <p:nvSpPr>
            <p:cNvPr id="11" name="Line 24"/>
            <p:cNvSpPr>
              <a:spLocks noChangeShapeType="1"/>
            </p:cNvSpPr>
            <p:nvPr/>
          </p:nvSpPr>
          <p:spPr bwMode="auto">
            <a:xfrm>
              <a:off x="528" y="2784"/>
              <a:ext cx="1920" cy="0"/>
            </a:xfrm>
            <a:prstGeom prst="line">
              <a:avLst/>
            </a:prstGeom>
            <a:noFill/>
            <a:ln w="38100">
              <a:solidFill>
                <a:schemeClr val="tx1"/>
              </a:solidFill>
              <a:round/>
              <a:headEnd/>
              <a:tailEnd/>
            </a:ln>
          </p:spPr>
          <p:txBody>
            <a:bodyPr wrap="none"/>
            <a:lstStyle/>
            <a:p>
              <a:endParaRPr lang="en-US"/>
            </a:p>
          </p:txBody>
        </p:sp>
        <p:sp>
          <p:nvSpPr>
            <p:cNvPr id="12" name="Text Box 25"/>
            <p:cNvSpPr txBox="1">
              <a:spLocks noChangeArrowheads="1"/>
            </p:cNvSpPr>
            <p:nvPr/>
          </p:nvSpPr>
          <p:spPr bwMode="auto">
            <a:xfrm>
              <a:off x="1104" y="2736"/>
              <a:ext cx="694" cy="406"/>
            </a:xfrm>
            <a:prstGeom prst="rect">
              <a:avLst/>
            </a:prstGeom>
            <a:noFill/>
            <a:ln w="9525">
              <a:noFill/>
              <a:miter lim="800000"/>
              <a:headEnd/>
              <a:tailEnd/>
            </a:ln>
          </p:spPr>
          <p:txBody>
            <a:bodyPr wrap="square">
              <a:spAutoFit/>
            </a:bodyPr>
            <a:lstStyle/>
            <a:p>
              <a:pPr algn="l" rtl="0">
                <a:spcBef>
                  <a:spcPct val="50000"/>
                </a:spcBef>
              </a:pPr>
              <a:r>
                <a:rPr lang="en-US" sz="2400" b="1" dirty="0"/>
                <a:t>Time</a:t>
              </a:r>
            </a:p>
          </p:txBody>
        </p:sp>
        <p:sp>
          <p:nvSpPr>
            <p:cNvPr id="13" name="Line 26"/>
            <p:cNvSpPr>
              <a:spLocks noChangeShapeType="1"/>
            </p:cNvSpPr>
            <p:nvPr/>
          </p:nvSpPr>
          <p:spPr bwMode="auto">
            <a:xfrm>
              <a:off x="528" y="1680"/>
              <a:ext cx="1776" cy="0"/>
            </a:xfrm>
            <a:prstGeom prst="line">
              <a:avLst/>
            </a:prstGeom>
            <a:noFill/>
            <a:ln w="38100">
              <a:solidFill>
                <a:srgbClr val="FF0000"/>
              </a:solidFill>
              <a:round/>
              <a:headEnd/>
              <a:tailEnd/>
            </a:ln>
          </p:spPr>
          <p:txBody>
            <a:bodyPr wrap="none"/>
            <a:lstStyle/>
            <a:p>
              <a:endParaRPr lang="en-US"/>
            </a:p>
          </p:txBody>
        </p:sp>
      </p:grpSp>
      <p:sp>
        <p:nvSpPr>
          <p:cNvPr id="14" name="مستطيل 13"/>
          <p:cNvSpPr/>
          <p:nvPr/>
        </p:nvSpPr>
        <p:spPr>
          <a:xfrm>
            <a:off x="428596" y="2357430"/>
            <a:ext cx="8215370" cy="707886"/>
          </a:xfrm>
          <a:prstGeom prst="rect">
            <a:avLst/>
          </a:prstGeom>
        </p:spPr>
        <p:txBody>
          <a:bodyPr wrap="square">
            <a:spAutoFit/>
          </a:bodyPr>
          <a:lstStyle/>
          <a:p>
            <a:pPr lvl="0" algn="l" rtl="0" fontAlgn="base">
              <a:spcBef>
                <a:spcPct val="0"/>
              </a:spcBef>
              <a:spcAft>
                <a:spcPct val="0"/>
              </a:spcAft>
            </a:pPr>
            <a:r>
              <a:rPr lang="en-US" sz="2000" dirty="0" smtClean="0">
                <a:latin typeface="Times New Roman" pitchFamily="18" charset="0"/>
                <a:ea typeface="Calibri" pitchFamily="34" charset="0"/>
                <a:cs typeface="Times New Roman" pitchFamily="18" charset="0"/>
              </a:rPr>
              <a:t>A  CW laser is one whose power output undergoes a little or no fluctuation with time (</a:t>
            </a:r>
            <a:r>
              <a:rPr lang="en-US" sz="2000" dirty="0" smtClean="0">
                <a:latin typeface="Times New Roman" pitchFamily="18" charset="0"/>
                <a:cs typeface="Times New Roman" pitchFamily="18" charset="0"/>
              </a:rPr>
              <a:t>the laser output can be maintained uninterruptedly</a:t>
            </a:r>
            <a:r>
              <a:rPr lang="en-US" sz="2000" dirty="0" smtClean="0">
                <a:latin typeface="Times New Roman" pitchFamily="18" charset="0"/>
                <a:ea typeface="Calibri" pitchFamily="34" charset="0"/>
                <a:cs typeface="Times New Roman" pitchFamily="18" charset="0"/>
              </a:rPr>
              <a:t>). </a:t>
            </a:r>
          </a:p>
        </p:txBody>
      </p:sp>
      <p:sp>
        <p:nvSpPr>
          <p:cNvPr id="15" name="Rectangle 8"/>
          <p:cNvSpPr>
            <a:spLocks noChangeArrowheads="1"/>
          </p:cNvSpPr>
          <p:nvPr/>
        </p:nvSpPr>
        <p:spPr bwMode="auto">
          <a:xfrm>
            <a:off x="5572132" y="3071810"/>
            <a:ext cx="3429024" cy="428628"/>
          </a:xfrm>
          <a:prstGeom prst="rect">
            <a:avLst/>
          </a:prstGeom>
          <a:noFill/>
          <a:ln w="9525">
            <a:noFill/>
            <a:miter lim="800000"/>
            <a:headEnd/>
            <a:tailEnd/>
          </a:ln>
        </p:spPr>
        <p:txBody>
          <a:bodyPr anchor="ctr"/>
          <a:lstStyle/>
          <a:p>
            <a:pPr algn="l" rtl="0"/>
            <a:r>
              <a:rPr lang="en-US" sz="1800" b="1" dirty="0" smtClean="0">
                <a:solidFill>
                  <a:srgbClr val="0000FF"/>
                </a:solidFill>
                <a:latin typeface="Tahoma" pitchFamily="34" charset="0"/>
              </a:rPr>
              <a:t>      Continuous </a:t>
            </a:r>
            <a:r>
              <a:rPr lang="en-US" sz="1800" b="1" dirty="0">
                <a:solidFill>
                  <a:srgbClr val="0000FF"/>
                </a:solidFill>
                <a:latin typeface="Tahoma" pitchFamily="34" charset="0"/>
              </a:rPr>
              <a:t>Output (CW)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8596" y="1285860"/>
            <a:ext cx="8143932" cy="1938992"/>
          </a:xfrm>
          <a:prstGeom prst="rect">
            <a:avLst/>
          </a:prstGeom>
        </p:spPr>
        <p:txBody>
          <a:bodyPr wrap="square">
            <a:spAutoFit/>
          </a:bodyPr>
          <a:lstStyle/>
          <a:p>
            <a:pPr algn="l"/>
            <a:r>
              <a:rPr lang="en-US" sz="2000" dirty="0" smtClean="0">
                <a:latin typeface="Times New Roman" pitchFamily="18" charset="0"/>
                <a:cs typeface="Times New Roman" pitchFamily="18" charset="0"/>
              </a:rPr>
              <a:t>A shutter may interrupt The output of a CW laser that chops the beam into trains of short pulses. The maximum power level of each pulse is the same as that obtained in the CW mode. The duration of the pulse when the shutter is open is limited by the speed of the shutter and is typically 100 to 500 m sec. The useful proportion of the laser beam during which the light is transmitted by the chopped laser is called Duly Cycle (DC):</a:t>
            </a:r>
            <a:endParaRPr lang="en-US" sz="2000" u="none" strike="noStrike" dirty="0">
              <a:latin typeface="Times New Roman" pitchFamily="18" charset="0"/>
              <a:cs typeface="Times New Roman" pitchFamily="18" charset="0"/>
            </a:endParaRPr>
          </a:p>
        </p:txBody>
      </p:sp>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1026" name="Picture 2"/>
          <p:cNvPicPr>
            <a:picLocks noChangeAspect="1" noChangeArrowheads="1"/>
          </p:cNvPicPr>
          <p:nvPr/>
        </p:nvPicPr>
        <p:blipFill>
          <a:blip r:embed="rId2"/>
          <a:srcRect/>
          <a:stretch>
            <a:fillRect/>
          </a:stretch>
        </p:blipFill>
        <p:spPr bwMode="auto">
          <a:xfrm>
            <a:off x="6215074" y="3429000"/>
            <a:ext cx="2205049" cy="1128718"/>
          </a:xfrm>
          <a:prstGeom prst="rect">
            <a:avLst/>
          </a:prstGeom>
          <a:noFill/>
          <a:ln w="9525">
            <a:noFill/>
            <a:miter lim="800000"/>
            <a:headEnd/>
            <a:tailEnd/>
          </a:ln>
          <a:effectLst/>
        </p:spPr>
      </p:pic>
      <p:sp>
        <p:nvSpPr>
          <p:cNvPr id="7" name="مستطيل 6"/>
          <p:cNvSpPr/>
          <p:nvPr/>
        </p:nvSpPr>
        <p:spPr>
          <a:xfrm>
            <a:off x="428596" y="4857760"/>
            <a:ext cx="8143932" cy="646331"/>
          </a:xfrm>
          <a:prstGeom prst="rect">
            <a:avLst/>
          </a:prstGeom>
        </p:spPr>
        <p:txBody>
          <a:bodyPr wrap="square">
            <a:spAutoFit/>
          </a:bodyPr>
          <a:lstStyle/>
          <a:p>
            <a:pPr algn="l"/>
            <a:r>
              <a:rPr lang="en-US" dirty="0" smtClean="0"/>
              <a:t>The duty cycle is obtained by multiplying the pulse width by the frequency (in hertz) (</a:t>
            </a:r>
            <a:r>
              <a:rPr lang="en-US" dirty="0" smtClean="0">
                <a:hlinkClick r:id="rId3"/>
              </a:rPr>
              <a:t>Al-</a:t>
            </a:r>
            <a:r>
              <a:rPr lang="en-US" dirty="0" err="1" smtClean="0">
                <a:hlinkClick r:id="rId3"/>
              </a:rPr>
              <a:t>Qalamjy</a:t>
            </a:r>
            <a:r>
              <a:rPr lang="en-US" dirty="0" smtClean="0">
                <a:hlinkClick r:id="rId3"/>
              </a:rPr>
              <a:t>, 2001</a:t>
            </a:r>
            <a:r>
              <a:rPr lang="en-US" dirty="0" smtClean="0"/>
              <a:t>).</a:t>
            </a:r>
            <a:endParaRPr lang="ar-SA" dirty="0"/>
          </a:p>
        </p:txBody>
      </p:sp>
      <p:sp>
        <p:nvSpPr>
          <p:cNvPr id="8" name="مستطيل 7"/>
          <p:cNvSpPr/>
          <p:nvPr/>
        </p:nvSpPr>
        <p:spPr>
          <a:xfrm>
            <a:off x="465185" y="571480"/>
            <a:ext cx="4249691" cy="523220"/>
          </a:xfrm>
          <a:prstGeom prst="rect">
            <a:avLst/>
          </a:prstGeom>
          <a:solidFill>
            <a:srgbClr val="FFFFCC"/>
          </a:solidFill>
          <a:ln>
            <a:solidFill>
              <a:srgbClr val="FF0000"/>
            </a:solidFill>
          </a:ln>
        </p:spPr>
        <p:txBody>
          <a:bodyPr wrap="square">
            <a:spAutoFit/>
          </a:bodyPr>
          <a:lstStyle/>
          <a:p>
            <a:pPr marL="517525" indent="-517525" algn="l">
              <a:buFont typeface="Wingdings" pitchFamily="2" charset="2"/>
              <a:buChar char="v"/>
            </a:pPr>
            <a:r>
              <a:rPr lang="en-US" sz="2800" b="1" dirty="0" smtClean="0">
                <a:solidFill>
                  <a:srgbClr val="FF0000"/>
                </a:solidFill>
                <a:latin typeface="Times New Roman" pitchFamily="18" charset="0"/>
                <a:cs typeface="Times New Roman" pitchFamily="18" charset="0"/>
              </a:rPr>
              <a:t>Chopped mode laser :</a:t>
            </a:r>
            <a:endParaRPr lang="ar-SA" sz="2800" dirty="0"/>
          </a:p>
        </p:txBody>
      </p:sp>
      <p:pic>
        <p:nvPicPr>
          <p:cNvPr id="1027" name="Picture 3"/>
          <p:cNvPicPr>
            <a:picLocks noChangeAspect="1" noChangeArrowheads="1"/>
          </p:cNvPicPr>
          <p:nvPr/>
        </p:nvPicPr>
        <p:blipFill>
          <a:blip r:embed="rId4"/>
          <a:srcRect/>
          <a:stretch>
            <a:fillRect/>
          </a:stretch>
        </p:blipFill>
        <p:spPr bwMode="auto">
          <a:xfrm>
            <a:off x="2714612" y="3357562"/>
            <a:ext cx="2933707" cy="12858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32656"/>
            <a:ext cx="8136904" cy="2831544"/>
          </a:xfrm>
          <a:prstGeom prst="rect">
            <a:avLst/>
          </a:prstGeom>
        </p:spPr>
        <p:txBody>
          <a:bodyPr wrap="square">
            <a:spAutoFit/>
          </a:bodyPr>
          <a:lstStyle/>
          <a:p>
            <a:pPr algn="l" rtl="0"/>
            <a:r>
              <a:rPr lang="en-US" sz="2400" b="1" dirty="0" smtClean="0">
                <a:solidFill>
                  <a:srgbClr val="3333FF"/>
                </a:solidFill>
                <a:latin typeface="Times New Roman" pitchFamily="18" charset="0"/>
                <a:cs typeface="Times New Roman" pitchFamily="18" charset="0"/>
              </a:rPr>
              <a:t>What is Duty Cycle :</a:t>
            </a:r>
          </a:p>
          <a:p>
            <a:pPr algn="l" rtl="0"/>
            <a:r>
              <a:rPr lang="fr-FR" sz="2400" dirty="0" smtClean="0">
                <a:latin typeface="Times New Roman" pitchFamily="18" charset="0"/>
                <a:cs typeface="Times New Roman" pitchFamily="18" charset="0"/>
              </a:rPr>
              <a:t>It </a:t>
            </a:r>
            <a:r>
              <a:rPr lang="fr-FR" sz="2400" dirty="0" err="1" smtClean="0">
                <a:latin typeface="Times New Roman" pitchFamily="18" charset="0"/>
                <a:cs typeface="Times New Roman" pitchFamily="18" charset="0"/>
              </a:rPr>
              <a:t>represents</a:t>
            </a:r>
            <a:r>
              <a:rPr lang="fr-FR" sz="2400" dirty="0" smtClean="0">
                <a:latin typeface="Times New Roman" pitchFamily="18" charset="0"/>
                <a:cs typeface="Times New Roman" pitchFamily="18" charset="0"/>
              </a:rPr>
              <a:t> the </a:t>
            </a:r>
            <a:r>
              <a:rPr lang="fr-FR" sz="2400" dirty="0" err="1" smtClean="0">
                <a:latin typeface="Times New Roman" pitchFamily="18" charset="0"/>
                <a:cs typeface="Times New Roman" pitchFamily="18" charset="0"/>
              </a:rPr>
              <a:t>fractional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amount</a:t>
            </a:r>
            <a:r>
              <a:rPr lang="fr-FR" sz="2400" dirty="0" smtClean="0">
                <a:latin typeface="Times New Roman" pitchFamily="18" charset="0"/>
                <a:cs typeface="Times New Roman" pitchFamily="18" charset="0"/>
              </a:rPr>
              <a:t> of time the laser </a:t>
            </a:r>
            <a:r>
              <a:rPr lang="fr-FR" sz="2400" dirty="0" err="1" smtClean="0">
                <a:latin typeface="Times New Roman" pitchFamily="18" charset="0"/>
                <a:cs typeface="Times New Roman" pitchFamily="18" charset="0"/>
              </a:rPr>
              <a:t>is</a:t>
            </a:r>
            <a:r>
              <a:rPr lang="fr-FR" sz="2400" dirty="0" smtClean="0">
                <a:latin typeface="Times New Roman" pitchFamily="18" charset="0"/>
                <a:cs typeface="Times New Roman" pitchFamily="18" charset="0"/>
              </a:rPr>
              <a:t> on </a:t>
            </a:r>
            <a:r>
              <a:rPr lang="fr-FR" sz="2400" dirty="0" err="1" smtClean="0">
                <a:latin typeface="Times New Roman" pitchFamily="18" charset="0"/>
                <a:cs typeface="Times New Roman" pitchFamily="18" charset="0"/>
              </a:rPr>
              <a:t>during</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any</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given</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period</a:t>
            </a:r>
            <a:endParaRPr lang="fr-FR" sz="2400" dirty="0" smtClean="0">
              <a:latin typeface="Times New Roman" pitchFamily="18" charset="0"/>
              <a:cs typeface="Times New Roman" pitchFamily="18" charset="0"/>
            </a:endParaRPr>
          </a:p>
          <a:p>
            <a:pPr algn="l" rtl="0"/>
            <a:endParaRPr lang="fr-FR" sz="1000" dirty="0" smtClean="0">
              <a:latin typeface="Times New Roman" pitchFamily="18" charset="0"/>
              <a:cs typeface="Times New Roman" pitchFamily="18" charset="0"/>
            </a:endParaRPr>
          </a:p>
          <a:p>
            <a:pPr algn="l" rtl="0"/>
            <a:r>
              <a:rPr lang="fr-FR" sz="2400" b="1" dirty="0" err="1" smtClean="0">
                <a:solidFill>
                  <a:srgbClr val="3333FF"/>
                </a:solidFill>
                <a:latin typeface="Times New Roman" pitchFamily="18" charset="0"/>
                <a:cs typeface="Times New Roman" pitchFamily="18" charset="0"/>
              </a:rPr>
              <a:t>Duty</a:t>
            </a:r>
            <a:r>
              <a:rPr lang="fr-FR" sz="2400" b="1" dirty="0" smtClean="0">
                <a:solidFill>
                  <a:srgbClr val="3333FF"/>
                </a:solidFill>
                <a:latin typeface="Times New Roman" pitchFamily="18" charset="0"/>
                <a:cs typeface="Times New Roman" pitchFamily="18" charset="0"/>
              </a:rPr>
              <a:t> Cycle </a:t>
            </a:r>
            <a:r>
              <a:rPr lang="fr-FR" sz="2400" dirty="0" smtClean="0">
                <a:latin typeface="Times New Roman" pitchFamily="18" charset="0"/>
                <a:cs typeface="Times New Roman" pitchFamily="18" charset="0"/>
              </a:rPr>
              <a:t>= Ϯ / T * 100</a:t>
            </a:r>
            <a:endParaRPr lang="en-US" sz="2400" dirty="0" smtClean="0">
              <a:latin typeface="Times New Roman" pitchFamily="18" charset="0"/>
              <a:cs typeface="Times New Roman" pitchFamily="18" charset="0"/>
            </a:endParaRPr>
          </a:p>
          <a:p>
            <a:pPr algn="l" rtl="0">
              <a:buNone/>
            </a:pP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Where</a:t>
            </a:r>
            <a:r>
              <a:rPr lang="fr-FR" sz="2400" dirty="0" smtClean="0">
                <a:latin typeface="Times New Roman" pitchFamily="18" charset="0"/>
                <a:cs typeface="Times New Roman" pitchFamily="18" charset="0"/>
              </a:rPr>
              <a:t>  Ϯ  </a:t>
            </a:r>
            <a:r>
              <a:rPr lang="fr-FR" sz="2400" dirty="0" err="1" smtClean="0">
                <a:latin typeface="Times New Roman" pitchFamily="18" charset="0"/>
                <a:cs typeface="Times New Roman" pitchFamily="18" charset="0"/>
              </a:rPr>
              <a:t>is</a:t>
            </a:r>
            <a:r>
              <a:rPr lang="fr-FR" sz="2400" dirty="0" smtClean="0">
                <a:latin typeface="Times New Roman" pitchFamily="18" charset="0"/>
                <a:cs typeface="Times New Roman" pitchFamily="18" charset="0"/>
              </a:rPr>
              <a:t> the pulse </a:t>
            </a:r>
            <a:r>
              <a:rPr lang="fr-FR" sz="2400" dirty="0" err="1" smtClean="0">
                <a:latin typeface="Times New Roman" pitchFamily="18" charset="0"/>
                <a:cs typeface="Times New Roman" pitchFamily="18" charset="0"/>
              </a:rPr>
              <a:t>duration</a:t>
            </a:r>
            <a:r>
              <a:rPr lang="fr-FR" sz="2400" dirty="0" smtClean="0">
                <a:latin typeface="Times New Roman" pitchFamily="18" charset="0"/>
                <a:cs typeface="Times New Roman" pitchFamily="18" charset="0"/>
              </a:rPr>
              <a:t>   and   T  </a:t>
            </a:r>
            <a:r>
              <a:rPr lang="fr-FR" sz="2400" dirty="0" err="1" smtClean="0">
                <a:latin typeface="Times New Roman" pitchFamily="18" charset="0"/>
                <a:cs typeface="Times New Roman" pitchFamily="18" charset="0"/>
              </a:rPr>
              <a:t>is</a:t>
            </a:r>
            <a:r>
              <a:rPr lang="fr-FR" sz="2400" dirty="0" smtClean="0">
                <a:latin typeface="Times New Roman" pitchFamily="18" charset="0"/>
                <a:cs typeface="Times New Roman" pitchFamily="18" charset="0"/>
              </a:rPr>
              <a:t> the </a:t>
            </a:r>
            <a:r>
              <a:rPr lang="fr-FR" sz="2400" dirty="0" err="1" smtClean="0">
                <a:latin typeface="Times New Roman" pitchFamily="18" charset="0"/>
                <a:cs typeface="Times New Roman" pitchFamily="18" charset="0"/>
              </a:rPr>
              <a:t>period</a:t>
            </a:r>
            <a:endParaRPr lang="fr-FR" sz="2400" dirty="0" smtClean="0">
              <a:latin typeface="Times New Roman" pitchFamily="18" charset="0"/>
              <a:cs typeface="Times New Roman" pitchFamily="18" charset="0"/>
            </a:endParaRPr>
          </a:p>
          <a:p>
            <a:pPr algn="l" rtl="0">
              <a:buNone/>
            </a:pPr>
            <a:endParaRPr lang="en-US" sz="2400" dirty="0" smtClean="0">
              <a:latin typeface="Times New Roman" pitchFamily="18" charset="0"/>
              <a:cs typeface="Times New Roman" pitchFamily="18" charset="0"/>
            </a:endParaRPr>
          </a:p>
          <a:p>
            <a:pPr algn="l" rtl="0"/>
            <a:r>
              <a:rPr lang="fr-FR" sz="2400" b="1" dirty="0" err="1" smtClean="0">
                <a:solidFill>
                  <a:srgbClr val="3333FF"/>
                </a:solidFill>
                <a:latin typeface="Times New Roman" pitchFamily="18" charset="0"/>
                <a:cs typeface="Times New Roman" pitchFamily="18" charset="0"/>
              </a:rPr>
              <a:t>Duty</a:t>
            </a:r>
            <a:r>
              <a:rPr lang="fr-FR" sz="2400" b="1" dirty="0" smtClean="0">
                <a:solidFill>
                  <a:srgbClr val="3333FF"/>
                </a:solidFill>
                <a:latin typeface="Times New Roman" pitchFamily="18" charset="0"/>
                <a:cs typeface="Times New Roman" pitchFamily="18" charset="0"/>
              </a:rPr>
              <a:t> Cycle </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Average</a:t>
            </a:r>
            <a:r>
              <a:rPr lang="fr-FR" sz="2400" dirty="0" smtClean="0">
                <a:latin typeface="Times New Roman" pitchFamily="18" charset="0"/>
                <a:cs typeface="Times New Roman" pitchFamily="18" charset="0"/>
              </a:rPr>
              <a:t> power / </a:t>
            </a:r>
            <a:r>
              <a:rPr lang="fr-FR" sz="2400" dirty="0" err="1" smtClean="0">
                <a:latin typeface="Times New Roman" pitchFamily="18" charset="0"/>
                <a:cs typeface="Times New Roman" pitchFamily="18" charset="0"/>
              </a:rPr>
              <a:t>Peak</a:t>
            </a:r>
            <a:r>
              <a:rPr lang="fr-FR" sz="2400" dirty="0" smtClean="0">
                <a:latin typeface="Times New Roman" pitchFamily="18" charset="0"/>
                <a:cs typeface="Times New Roman" pitchFamily="18" charset="0"/>
              </a:rPr>
              <a:t> power  * 100</a:t>
            </a:r>
            <a:r>
              <a:rPr lang="en-US" sz="2400" dirty="0" smtClean="0">
                <a:latin typeface="Times New Roman" pitchFamily="18" charset="0"/>
                <a:cs typeface="Times New Roman" pitchFamily="18" charset="0"/>
              </a:rPr>
              <a:t> </a:t>
            </a:r>
          </a:p>
        </p:txBody>
      </p:sp>
      <p:pic>
        <p:nvPicPr>
          <p:cNvPr id="4" name="صورة 3" descr="imagesCAD1CY17.jpg"/>
          <p:cNvPicPr/>
          <p:nvPr/>
        </p:nvPicPr>
        <p:blipFill>
          <a:blip r:embed="rId2" cstate="print"/>
          <a:stretch>
            <a:fillRect/>
          </a:stretch>
        </p:blipFill>
        <p:spPr>
          <a:xfrm>
            <a:off x="2051720" y="3363173"/>
            <a:ext cx="5657800" cy="3018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071538" y="1214422"/>
            <a:ext cx="6786609" cy="4714908"/>
          </a:xfrm>
          <a:prstGeom prst="rect">
            <a:avLst/>
          </a:prstGeom>
          <a:noFill/>
          <a:ln w="9525">
            <a:noFill/>
            <a:miter lim="800000"/>
            <a:headEnd/>
            <a:tailEnd/>
          </a:ln>
        </p:spPr>
      </p:pic>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85720" y="428604"/>
            <a:ext cx="8429684" cy="5643602"/>
          </a:xfrm>
          <a:prstGeom prst="rect">
            <a:avLst/>
          </a:prstGeom>
          <a:noFill/>
          <a:ln w="9525">
            <a:noFill/>
            <a:miter lim="800000"/>
            <a:headEnd/>
            <a:tailEnd/>
          </a:ln>
        </p:spPr>
      </p:pic>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571472" y="500042"/>
            <a:ext cx="8104414" cy="5857916"/>
          </a:xfrm>
          <a:prstGeom prst="rect">
            <a:avLst/>
          </a:prstGeom>
          <a:noFill/>
          <a:ln w="9525">
            <a:noFill/>
            <a:miter lim="800000"/>
            <a:headEnd/>
            <a:tailEnd/>
          </a:ln>
        </p:spPr>
      </p:pic>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14282" y="1285860"/>
            <a:ext cx="86764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mj-cs"/>
              </a:rPr>
              <a:t>A group of lasers has an output beams that undergo marked fluctuations that is the beams power changes with time in a very noticeable fashion.</a:t>
            </a:r>
            <a:endParaRPr kumimoji="0" lang="en-US" sz="2000" b="0" i="0" u="none" strike="noStrike" cap="none" normalizeH="0" baseline="0" dirty="0" smtClean="0">
              <a:ln>
                <a:noFill/>
              </a:ln>
              <a:solidFill>
                <a:schemeClr val="tx1"/>
              </a:solidFill>
              <a:effectLst/>
              <a:latin typeface="Arial" pitchFamily="34" charset="0"/>
              <a:cs typeface="+mj-cs"/>
            </a:endParaRPr>
          </a:p>
          <a:p>
            <a:pPr lvl="0" algn="l" rtl="0" eaLnBrk="0" fontAlgn="base" hangingPunct="0">
              <a:spcBef>
                <a:spcPct val="0"/>
              </a:spcBef>
              <a:spcAft>
                <a:spcPct val="0"/>
              </a:spcAft>
              <a:tabLst>
                <a:tab pos="228600" algn="l"/>
              </a:tabLst>
            </a:pPr>
            <a:r>
              <a:rPr lang="en-US" sz="2000" dirty="0" smtClean="0">
                <a:latin typeface="Times New Roman" pitchFamily="18" charset="0"/>
                <a:cs typeface="Times New Roman" pitchFamily="18" charset="0"/>
              </a:rPr>
              <a:t>Pulsed laser operation may be further subdivided according to pulse length and methods for producing such pulses. The following are the basic operating modes for pulsed lasers:   </a:t>
            </a:r>
          </a:p>
          <a:p>
            <a:pPr lvl="0" algn="l" rtl="0" eaLnBrk="0" fontAlgn="base" hangingPunct="0">
              <a:spcBef>
                <a:spcPct val="0"/>
              </a:spcBef>
              <a:spcAft>
                <a:spcPct val="0"/>
              </a:spcAft>
              <a:tabLst>
                <a:tab pos="228600" algn="l"/>
              </a:tabLst>
            </a:pPr>
            <a:r>
              <a:rPr lang="en-US" sz="2000" dirty="0" smtClean="0">
                <a:latin typeface="Times New Roman" pitchFamily="18" charset="0"/>
                <a:cs typeface="Times New Roman" pitchFamily="18" charset="0"/>
              </a:rPr>
              <a:t>Normal pulsed mode. </a:t>
            </a:r>
          </a:p>
          <a:p>
            <a:pPr lvl="0" algn="l" rtl="0" eaLnBrk="0" fontAlgn="base" hangingPunct="0">
              <a:spcBef>
                <a:spcPct val="0"/>
              </a:spcBef>
              <a:spcAft>
                <a:spcPct val="0"/>
              </a:spcAft>
              <a:tabLst>
                <a:tab pos="228600" algn="l"/>
              </a:tabLst>
            </a:pPr>
            <a:r>
              <a:rPr lang="en-US" sz="2000" dirty="0" smtClean="0">
                <a:latin typeface="Times New Roman" pitchFamily="18" charset="0"/>
                <a:cs typeface="Times New Roman" pitchFamily="18" charset="0"/>
              </a:rPr>
              <a:t>Q-­switched mode. </a:t>
            </a:r>
          </a:p>
          <a:p>
            <a:pPr lvl="0" algn="l" rtl="0" eaLnBrk="0" fontAlgn="base" hangingPunct="0">
              <a:spcBef>
                <a:spcPct val="0"/>
              </a:spcBef>
              <a:spcAft>
                <a:spcPct val="0"/>
              </a:spcAft>
              <a:tabLst>
                <a:tab pos="228600" algn="l"/>
              </a:tabLst>
            </a:pPr>
            <a:r>
              <a:rPr lang="en-US" sz="2000" dirty="0" smtClean="0">
                <a:latin typeface="Times New Roman" pitchFamily="18" charset="0"/>
                <a:cs typeface="Times New Roman" pitchFamily="18" charset="0"/>
              </a:rPr>
              <a:t>Mode locked. </a:t>
            </a:r>
            <a:endParaRPr lang="en-US" sz="2000" dirty="0" smtClean="0"/>
          </a:p>
        </p:txBody>
      </p:sp>
      <p:sp>
        <p:nvSpPr>
          <p:cNvPr id="3" name="مستطيل 2"/>
          <p:cNvSpPr/>
          <p:nvPr/>
        </p:nvSpPr>
        <p:spPr>
          <a:xfrm>
            <a:off x="428596" y="4071942"/>
            <a:ext cx="7038528" cy="1938992"/>
          </a:xfrm>
          <a:prstGeom prst="rect">
            <a:avLst/>
          </a:prstGeom>
        </p:spPr>
        <p:txBody>
          <a:bodyPr wrap="square">
            <a:spAutoFit/>
          </a:bodyPr>
          <a:lstStyle/>
          <a:p>
            <a:pPr algn="l" rtl="0"/>
            <a:r>
              <a:rPr lang="en-US" sz="2000" dirty="0" smtClean="0">
                <a:solidFill>
                  <a:srgbClr val="FF3300"/>
                </a:solidFill>
                <a:latin typeface="Times New Roman" pitchFamily="18" charset="0"/>
                <a:cs typeface="Times New Roman" pitchFamily="18" charset="0"/>
              </a:rPr>
              <a:t>What is energy density (</a:t>
            </a:r>
            <a:r>
              <a:rPr lang="en-US" sz="2000" dirty="0" err="1" smtClean="0">
                <a:solidFill>
                  <a:srgbClr val="FF3300"/>
                </a:solidFill>
                <a:latin typeface="Times New Roman" pitchFamily="18" charset="0"/>
                <a:cs typeface="Times New Roman" pitchFamily="18" charset="0"/>
              </a:rPr>
              <a:t>Fluence</a:t>
            </a:r>
            <a:r>
              <a:rPr lang="en-US" sz="2000" dirty="0" smtClean="0">
                <a:solidFill>
                  <a:srgbClr val="FF3300"/>
                </a:solidFill>
                <a:latin typeface="Times New Roman" pitchFamily="18" charset="0"/>
                <a:cs typeface="Times New Roman" pitchFamily="18" charset="0"/>
              </a:rPr>
              <a:t>)?</a:t>
            </a:r>
          </a:p>
          <a:p>
            <a:pPr algn="l" rtl="0"/>
            <a:r>
              <a:rPr lang="en-US" sz="2000" b="1" dirty="0" err="1" smtClean="0">
                <a:latin typeface="Times New Roman" pitchFamily="18" charset="0"/>
                <a:cs typeface="Times New Roman" pitchFamily="18" charset="0"/>
              </a:rPr>
              <a:t>Fluence</a:t>
            </a:r>
            <a:r>
              <a:rPr lang="en-US" sz="2000" b="1" dirty="0" smtClean="0">
                <a:latin typeface="Times New Roman" pitchFamily="18" charset="0"/>
                <a:cs typeface="Times New Roman" pitchFamily="18" charset="0"/>
              </a:rPr>
              <a:t> = Energy/Area   ……. ( J/ cm</a:t>
            </a:r>
            <a:r>
              <a:rPr lang="en-US" sz="2000" b="1" baseline="30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 </a:t>
            </a:r>
          </a:p>
          <a:p>
            <a:pPr lvl="0" algn="l" rtl="0"/>
            <a:r>
              <a:rPr lang="en-US" sz="2000" dirty="0" smtClean="0">
                <a:solidFill>
                  <a:srgbClr val="CC3300"/>
                </a:solidFill>
                <a:latin typeface="Times New Roman" pitchFamily="18" charset="0"/>
                <a:cs typeface="Times New Roman" pitchFamily="18" charset="0"/>
              </a:rPr>
              <a:t>What is the Dose:</a:t>
            </a:r>
          </a:p>
          <a:p>
            <a:pPr lvl="0" algn="l" rtl="0"/>
            <a:r>
              <a:rPr lang="en-US" sz="2000" dirty="0" smtClean="0">
                <a:latin typeface="Times New Roman" pitchFamily="18" charset="0"/>
                <a:cs typeface="Times New Roman" pitchFamily="18" charset="0"/>
              </a:rPr>
              <a:t>represent the whole energy deposited inside the tissue.</a:t>
            </a:r>
          </a:p>
          <a:p>
            <a:pPr algn="l" rtl="0"/>
            <a:r>
              <a:rPr lang="en-US" sz="2000" dirty="0" smtClean="0">
                <a:latin typeface="Times New Roman" pitchFamily="18" charset="0"/>
                <a:cs typeface="Times New Roman" pitchFamily="18" charset="0"/>
              </a:rPr>
              <a:t>Dose = E </a:t>
            </a:r>
            <a:r>
              <a:rPr lang="en-US" sz="2000" baseline="-25000" dirty="0" smtClean="0">
                <a:latin typeface="Times New Roman" pitchFamily="18" charset="0"/>
                <a:cs typeface="Times New Roman" pitchFamily="18" charset="0"/>
              </a:rPr>
              <a:t>pulse </a:t>
            </a:r>
            <a:r>
              <a:rPr lang="en-US" sz="2000" dirty="0" smtClean="0">
                <a:latin typeface="Times New Roman" pitchFamily="18" charset="0"/>
                <a:cs typeface="Times New Roman" pitchFamily="18" charset="0"/>
              </a:rPr>
              <a:t>/ area * no. pulses … ( J/ cm</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مستطيل 3"/>
          <p:cNvSpPr/>
          <p:nvPr/>
        </p:nvSpPr>
        <p:spPr>
          <a:xfrm>
            <a:off x="785786" y="500042"/>
            <a:ext cx="3071834" cy="523220"/>
          </a:xfrm>
          <a:prstGeom prst="rect">
            <a:avLst/>
          </a:prstGeom>
          <a:solidFill>
            <a:srgbClr val="FFFFCC"/>
          </a:solidFill>
          <a:ln>
            <a:solidFill>
              <a:srgbClr val="FF0000"/>
            </a:solidFill>
          </a:ln>
        </p:spPr>
        <p:txBody>
          <a:bodyPr wrap="square">
            <a:spAutoFit/>
          </a:bodyPr>
          <a:lstStyle/>
          <a:p>
            <a:pPr marL="579438" lvl="0" indent="-579438" algn="l" rtl="0" fontAlgn="base">
              <a:spcBef>
                <a:spcPct val="0"/>
              </a:spcBef>
              <a:spcAft>
                <a:spcPct val="0"/>
              </a:spcAft>
              <a:buFont typeface="Wingdings" pitchFamily="2" charset="2"/>
              <a:buChar char="v"/>
            </a:pPr>
            <a:r>
              <a:rPr lang="en-US" sz="2800" b="1" dirty="0" smtClean="0">
                <a:solidFill>
                  <a:srgbClr val="FF0000"/>
                </a:solidFill>
                <a:latin typeface="Times New Roman" pitchFamily="18" charset="0"/>
                <a:ea typeface="Calibri" pitchFamily="34" charset="0"/>
                <a:cs typeface="Times New Roman" pitchFamily="18" charset="0"/>
              </a:rPr>
              <a:t>Pulsed lasers :</a:t>
            </a:r>
            <a:endParaRPr lang="en-US" sz="2800" b="1" dirty="0" smtClean="0">
              <a:solidFill>
                <a:srgbClr val="FF0000"/>
              </a:solidFill>
              <a:latin typeface="Arial" pitchFamily="34" charset="0"/>
              <a:cs typeface="Arial" pitchFamily="34" charset="0"/>
            </a:endParaRPr>
          </a:p>
        </p:txBody>
      </p:sp>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grpSp>
        <p:nvGrpSpPr>
          <p:cNvPr id="6" name="Group 27"/>
          <p:cNvGrpSpPr>
            <a:grpSpLocks/>
          </p:cNvGrpSpPr>
          <p:nvPr/>
        </p:nvGrpSpPr>
        <p:grpSpPr bwMode="auto">
          <a:xfrm>
            <a:off x="5286380" y="2786058"/>
            <a:ext cx="3505200" cy="2514600"/>
            <a:chOff x="2928" y="864"/>
            <a:chExt cx="2304" cy="1920"/>
          </a:xfrm>
        </p:grpSpPr>
        <p:sp>
          <p:nvSpPr>
            <p:cNvPr id="7" name="Text Box 28"/>
            <p:cNvSpPr txBox="1">
              <a:spLocks noChangeArrowheads="1"/>
            </p:cNvSpPr>
            <p:nvPr/>
          </p:nvSpPr>
          <p:spPr bwMode="auto">
            <a:xfrm rot="-5400000">
              <a:off x="2219" y="1619"/>
              <a:ext cx="1680" cy="261"/>
            </a:xfrm>
            <a:prstGeom prst="rect">
              <a:avLst/>
            </a:prstGeom>
            <a:noFill/>
            <a:ln w="9525">
              <a:noFill/>
              <a:miter lim="800000"/>
              <a:headEnd/>
              <a:tailEnd/>
            </a:ln>
          </p:spPr>
          <p:txBody>
            <a:bodyPr>
              <a:spAutoFit/>
            </a:bodyPr>
            <a:lstStyle/>
            <a:p>
              <a:pPr rtl="0">
                <a:spcBef>
                  <a:spcPct val="50000"/>
                </a:spcBef>
              </a:pPr>
              <a:r>
                <a:rPr lang="en-US" b="1"/>
                <a:t>Energy (Joules)</a:t>
              </a:r>
            </a:p>
          </p:txBody>
        </p:sp>
        <p:sp>
          <p:nvSpPr>
            <p:cNvPr id="8" name="Line 29"/>
            <p:cNvSpPr>
              <a:spLocks noChangeShapeType="1"/>
            </p:cNvSpPr>
            <p:nvPr/>
          </p:nvSpPr>
          <p:spPr bwMode="auto">
            <a:xfrm>
              <a:off x="3312" y="864"/>
              <a:ext cx="0" cy="1920"/>
            </a:xfrm>
            <a:prstGeom prst="line">
              <a:avLst/>
            </a:prstGeom>
            <a:noFill/>
            <a:ln w="38100">
              <a:solidFill>
                <a:schemeClr val="tx1"/>
              </a:solidFill>
              <a:round/>
              <a:headEnd/>
              <a:tailEnd/>
            </a:ln>
          </p:spPr>
          <p:txBody>
            <a:bodyPr wrap="none"/>
            <a:lstStyle/>
            <a:p>
              <a:endParaRPr lang="en-US"/>
            </a:p>
          </p:txBody>
        </p:sp>
        <p:sp>
          <p:nvSpPr>
            <p:cNvPr id="9" name="Line 30"/>
            <p:cNvSpPr>
              <a:spLocks noChangeShapeType="1"/>
            </p:cNvSpPr>
            <p:nvPr/>
          </p:nvSpPr>
          <p:spPr bwMode="auto">
            <a:xfrm>
              <a:off x="3312" y="2784"/>
              <a:ext cx="1920" cy="0"/>
            </a:xfrm>
            <a:prstGeom prst="line">
              <a:avLst/>
            </a:prstGeom>
            <a:noFill/>
            <a:ln w="38100">
              <a:solidFill>
                <a:schemeClr val="tx1"/>
              </a:solidFill>
              <a:round/>
              <a:headEnd/>
              <a:tailEnd/>
            </a:ln>
          </p:spPr>
          <p:txBody>
            <a:bodyPr wrap="none"/>
            <a:lstStyle/>
            <a:p>
              <a:endParaRPr lang="en-US"/>
            </a:p>
          </p:txBody>
        </p:sp>
        <p:sp>
          <p:nvSpPr>
            <p:cNvPr id="10" name="Line 31"/>
            <p:cNvSpPr>
              <a:spLocks noChangeShapeType="1"/>
            </p:cNvSpPr>
            <p:nvPr/>
          </p:nvSpPr>
          <p:spPr bwMode="auto">
            <a:xfrm>
              <a:off x="3936" y="1728"/>
              <a:ext cx="0" cy="1056"/>
            </a:xfrm>
            <a:prstGeom prst="line">
              <a:avLst/>
            </a:prstGeom>
            <a:noFill/>
            <a:ln w="38100">
              <a:solidFill>
                <a:srgbClr val="FF0000"/>
              </a:solidFill>
              <a:round/>
              <a:headEnd/>
              <a:tailEnd/>
            </a:ln>
          </p:spPr>
          <p:txBody>
            <a:bodyPr wrap="none"/>
            <a:lstStyle/>
            <a:p>
              <a:endParaRPr lang="en-US"/>
            </a:p>
          </p:txBody>
        </p:sp>
        <p:sp>
          <p:nvSpPr>
            <p:cNvPr id="11" name="Line 32"/>
            <p:cNvSpPr>
              <a:spLocks noChangeShapeType="1"/>
            </p:cNvSpPr>
            <p:nvPr/>
          </p:nvSpPr>
          <p:spPr bwMode="auto">
            <a:xfrm>
              <a:off x="4224" y="1728"/>
              <a:ext cx="0" cy="1056"/>
            </a:xfrm>
            <a:prstGeom prst="line">
              <a:avLst/>
            </a:prstGeom>
            <a:noFill/>
            <a:ln w="38100">
              <a:solidFill>
                <a:srgbClr val="FF0000"/>
              </a:solidFill>
              <a:round/>
              <a:headEnd/>
              <a:tailEnd/>
            </a:ln>
          </p:spPr>
          <p:txBody>
            <a:bodyPr wrap="none"/>
            <a:lstStyle/>
            <a:p>
              <a:endParaRPr lang="en-US"/>
            </a:p>
          </p:txBody>
        </p:sp>
        <p:sp>
          <p:nvSpPr>
            <p:cNvPr id="12" name="Line 33"/>
            <p:cNvSpPr>
              <a:spLocks noChangeShapeType="1"/>
            </p:cNvSpPr>
            <p:nvPr/>
          </p:nvSpPr>
          <p:spPr bwMode="auto">
            <a:xfrm>
              <a:off x="4512" y="1728"/>
              <a:ext cx="0" cy="1056"/>
            </a:xfrm>
            <a:prstGeom prst="line">
              <a:avLst/>
            </a:prstGeom>
            <a:noFill/>
            <a:ln w="38100">
              <a:solidFill>
                <a:srgbClr val="FF0000"/>
              </a:solidFill>
              <a:round/>
              <a:headEnd/>
              <a:tailEnd/>
            </a:ln>
          </p:spPr>
          <p:txBody>
            <a:bodyPr wrap="none"/>
            <a:lstStyle/>
            <a:p>
              <a:endParaRPr lang="en-US"/>
            </a:p>
          </p:txBody>
        </p:sp>
        <p:sp>
          <p:nvSpPr>
            <p:cNvPr id="13" name="Line 34"/>
            <p:cNvSpPr>
              <a:spLocks noChangeShapeType="1"/>
            </p:cNvSpPr>
            <p:nvPr/>
          </p:nvSpPr>
          <p:spPr bwMode="auto">
            <a:xfrm>
              <a:off x="4800" y="1728"/>
              <a:ext cx="0" cy="1056"/>
            </a:xfrm>
            <a:prstGeom prst="line">
              <a:avLst/>
            </a:prstGeom>
            <a:noFill/>
            <a:ln w="38100">
              <a:solidFill>
                <a:srgbClr val="FF0000"/>
              </a:solidFill>
              <a:round/>
              <a:headEnd/>
              <a:tailEnd/>
            </a:ln>
          </p:spPr>
          <p:txBody>
            <a:bodyPr wrap="none"/>
            <a:lstStyle/>
            <a:p>
              <a:endParaRPr lang="en-US"/>
            </a:p>
          </p:txBody>
        </p:sp>
        <p:sp>
          <p:nvSpPr>
            <p:cNvPr id="14" name="Line 35"/>
            <p:cNvSpPr>
              <a:spLocks noChangeShapeType="1"/>
            </p:cNvSpPr>
            <p:nvPr/>
          </p:nvSpPr>
          <p:spPr bwMode="auto">
            <a:xfrm>
              <a:off x="5088" y="1728"/>
              <a:ext cx="0" cy="1056"/>
            </a:xfrm>
            <a:prstGeom prst="line">
              <a:avLst/>
            </a:prstGeom>
            <a:noFill/>
            <a:ln w="38100">
              <a:solidFill>
                <a:srgbClr val="FF0000"/>
              </a:solidFill>
              <a:round/>
              <a:headEnd/>
              <a:tailEnd/>
            </a:ln>
          </p:spPr>
          <p:txBody>
            <a:bodyPr wrap="none"/>
            <a:lstStyle/>
            <a:p>
              <a:endParaRPr lang="en-US"/>
            </a:p>
          </p:txBody>
        </p:sp>
        <p:sp>
          <p:nvSpPr>
            <p:cNvPr id="15" name="Line 36"/>
            <p:cNvSpPr>
              <a:spLocks noChangeShapeType="1"/>
            </p:cNvSpPr>
            <p:nvPr/>
          </p:nvSpPr>
          <p:spPr bwMode="auto">
            <a:xfrm>
              <a:off x="3648" y="1728"/>
              <a:ext cx="0" cy="1056"/>
            </a:xfrm>
            <a:prstGeom prst="line">
              <a:avLst/>
            </a:prstGeom>
            <a:noFill/>
            <a:ln w="38100">
              <a:solidFill>
                <a:srgbClr val="FF0000"/>
              </a:solidFill>
              <a:round/>
              <a:headEnd/>
              <a:tailEnd/>
            </a:ln>
          </p:spPr>
          <p:txBody>
            <a:bodyPr wrap="none"/>
            <a:lstStyle/>
            <a:p>
              <a:endParaRPr lang="en-US"/>
            </a:p>
          </p:txBody>
        </p:sp>
      </p:grpSp>
      <p:sp>
        <p:nvSpPr>
          <p:cNvPr id="16" name="Rectangle 11"/>
          <p:cNvSpPr>
            <a:spLocks noChangeArrowheads="1"/>
          </p:cNvSpPr>
          <p:nvPr/>
        </p:nvSpPr>
        <p:spPr bwMode="auto">
          <a:xfrm>
            <a:off x="5857884" y="2786058"/>
            <a:ext cx="3000396" cy="357189"/>
          </a:xfrm>
          <a:prstGeom prst="rect">
            <a:avLst/>
          </a:prstGeom>
          <a:noFill/>
          <a:ln w="9525">
            <a:noFill/>
            <a:miter lim="800000"/>
            <a:headEnd/>
            <a:tailEnd/>
          </a:ln>
        </p:spPr>
        <p:txBody>
          <a:bodyPr anchor="ctr"/>
          <a:lstStyle/>
          <a:p>
            <a:pPr algn="ctr" rtl="0"/>
            <a:r>
              <a:rPr lang="en-US" sz="1800" b="1" dirty="0">
                <a:solidFill>
                  <a:srgbClr val="0000FF"/>
                </a:solidFill>
                <a:latin typeface="Tahoma" pitchFamily="34" charset="0"/>
              </a:rPr>
              <a:t>Pulsed Output (P)</a:t>
            </a:r>
            <a:endParaRPr lang="en-US" sz="1800" dirty="0">
              <a:solidFill>
                <a:srgbClr val="0000FF"/>
              </a:solidFill>
              <a:latin typeface="Tahoma" pitchFamily="34" charset="0"/>
            </a:endParaRPr>
          </a:p>
        </p:txBody>
      </p:sp>
      <p:sp>
        <p:nvSpPr>
          <p:cNvPr id="17" name="Text Box 37"/>
          <p:cNvSpPr txBox="1">
            <a:spLocks noChangeArrowheads="1"/>
          </p:cNvSpPr>
          <p:nvPr/>
        </p:nvSpPr>
        <p:spPr bwMode="auto">
          <a:xfrm>
            <a:off x="6929454" y="5429264"/>
            <a:ext cx="928694" cy="461665"/>
          </a:xfrm>
          <a:prstGeom prst="rect">
            <a:avLst/>
          </a:prstGeom>
          <a:noFill/>
          <a:ln w="9525">
            <a:noFill/>
            <a:miter lim="800000"/>
            <a:headEnd/>
            <a:tailEnd/>
          </a:ln>
        </p:spPr>
        <p:txBody>
          <a:bodyPr wrap="square">
            <a:spAutoFit/>
          </a:bodyPr>
          <a:lstStyle/>
          <a:p>
            <a:pPr rtl="0">
              <a:spcBef>
                <a:spcPct val="50000"/>
              </a:spcBef>
            </a:pPr>
            <a:r>
              <a:rPr lang="en-US" sz="2400" b="1" dirty="0"/>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ChangeArrowheads="1"/>
          </p:cNvSpPr>
          <p:nvPr/>
        </p:nvSpPr>
        <p:spPr bwMode="auto">
          <a:xfrm>
            <a:off x="304800" y="373450"/>
            <a:ext cx="8610600" cy="4647426"/>
          </a:xfrm>
          <a:prstGeom prst="rect">
            <a:avLst/>
          </a:prstGeom>
          <a:noFill/>
          <a:ln w="9525" algn="ctr">
            <a:noFill/>
            <a:miter lim="800000"/>
            <a:headEnd/>
            <a:tailEnd/>
          </a:ln>
          <a:effectLst/>
        </p:spPr>
        <p:txBody>
          <a:bodyPr anchor="ctr">
            <a:spAutoFit/>
          </a:bodyPr>
          <a:lstStyle/>
          <a:p>
            <a:pPr marL="342900" indent="-342900" algn="l" rtl="0">
              <a:tabLst>
                <a:tab pos="457200" algn="l"/>
              </a:tabLst>
            </a:pPr>
            <a:r>
              <a:rPr lang="en-US" sz="2800" b="1" u="sng" dirty="0">
                <a:solidFill>
                  <a:srgbClr val="FF0000"/>
                </a:solidFill>
              </a:rPr>
              <a:t>Parameters of Laser Radiation:</a:t>
            </a:r>
          </a:p>
          <a:p>
            <a:pPr marL="342900" indent="-342900" algn="l" rtl="0">
              <a:tabLst>
                <a:tab pos="457200" algn="l"/>
              </a:tabLst>
            </a:pPr>
            <a:endParaRPr lang="en-US" sz="2800" b="1" u="sng" dirty="0">
              <a:solidFill>
                <a:srgbClr val="FF0000"/>
              </a:solidFill>
            </a:endParaRPr>
          </a:p>
          <a:p>
            <a:pPr marL="342900" indent="-342900" algn="l" rtl="0">
              <a:tabLst>
                <a:tab pos="457200" algn="l"/>
              </a:tabLst>
            </a:pPr>
            <a:r>
              <a:rPr lang="en-US" sz="2400" dirty="0">
                <a:solidFill>
                  <a:srgbClr val="0000FF"/>
                </a:solidFill>
                <a:effectLst>
                  <a:outerShdw blurRad="38100" dist="38100" dir="2700000" algn="tl">
                    <a:srgbClr val="000000"/>
                  </a:outerShdw>
                </a:effectLst>
              </a:rPr>
              <a:t> </a:t>
            </a:r>
            <a:r>
              <a:rPr lang="en-US" sz="2400" b="1" u="sng" dirty="0">
                <a:solidFill>
                  <a:srgbClr val="0000FF"/>
                </a:solidFill>
              </a:rPr>
              <a:t>Wavelength</a:t>
            </a:r>
            <a:r>
              <a:rPr lang="en-US" sz="2400" b="1" dirty="0"/>
              <a:t> (nm) :               </a:t>
            </a:r>
            <a:r>
              <a:rPr lang="en-US" sz="2400" b="1" dirty="0">
                <a:solidFill>
                  <a:srgbClr val="FF0000"/>
                </a:solidFill>
              </a:rPr>
              <a:t>Absorption </a:t>
            </a:r>
            <a:r>
              <a:rPr lang="en-US" sz="2400" b="1" dirty="0"/>
              <a:t>+ Depth of Penetration</a:t>
            </a:r>
          </a:p>
          <a:p>
            <a:pPr marL="342900" indent="-342900" algn="l" rtl="0">
              <a:tabLst>
                <a:tab pos="457200" algn="l"/>
              </a:tabLst>
            </a:pPr>
            <a:endParaRPr lang="en-US" sz="2400" b="1" dirty="0"/>
          </a:p>
          <a:p>
            <a:pPr marL="342900" indent="-342900" algn="l" rtl="0">
              <a:tabLst>
                <a:tab pos="457200" algn="l"/>
              </a:tabLst>
            </a:pPr>
            <a:r>
              <a:rPr lang="en-US" sz="2400" b="1" dirty="0"/>
              <a:t> </a:t>
            </a:r>
            <a:r>
              <a:rPr lang="en-US" sz="2400" b="1" u="sng" dirty="0"/>
              <a:t>Power</a:t>
            </a:r>
            <a:r>
              <a:rPr lang="en-US" sz="2400" b="1" dirty="0"/>
              <a:t>( P ): </a:t>
            </a:r>
            <a:r>
              <a:rPr lang="en-US" sz="2400" dirty="0"/>
              <a:t>The rate at which the energy is delivered (W)</a:t>
            </a:r>
          </a:p>
          <a:p>
            <a:pPr marL="342900" indent="-342900" algn="l" rtl="0">
              <a:tabLst>
                <a:tab pos="457200" algn="l"/>
              </a:tabLst>
            </a:pPr>
            <a:r>
              <a:rPr lang="en-US" sz="2400" b="1" dirty="0"/>
              <a:t> </a:t>
            </a:r>
            <a:r>
              <a:rPr lang="en-US" sz="2400" b="1" u="sng" dirty="0"/>
              <a:t>Exposure time</a:t>
            </a:r>
            <a:r>
              <a:rPr lang="en-US" sz="2400" b="1" dirty="0"/>
              <a:t> (t) : </a:t>
            </a:r>
          </a:p>
          <a:p>
            <a:pPr marL="342900" indent="-342900" algn="l" rtl="0">
              <a:tabLst>
                <a:tab pos="457200" algn="l"/>
              </a:tabLst>
            </a:pPr>
            <a:r>
              <a:rPr lang="en-US" sz="2400" b="1" dirty="0"/>
              <a:t> </a:t>
            </a:r>
            <a:r>
              <a:rPr lang="en-US" sz="2400" b="1" u="sng" dirty="0"/>
              <a:t>Pulse duration</a:t>
            </a:r>
            <a:r>
              <a:rPr lang="en-US" sz="2400" b="1" dirty="0"/>
              <a:t>, (s)  </a:t>
            </a:r>
          </a:p>
          <a:p>
            <a:pPr marL="342900" indent="-342900" algn="l" rtl="0">
              <a:tabLst>
                <a:tab pos="457200" algn="l"/>
              </a:tabLst>
            </a:pPr>
            <a:r>
              <a:rPr lang="en-US" sz="2400" b="1" dirty="0"/>
              <a:t> </a:t>
            </a:r>
            <a:r>
              <a:rPr lang="en-US" sz="2400" b="1" u="sng" dirty="0"/>
              <a:t>Energy</a:t>
            </a:r>
            <a:r>
              <a:rPr lang="en-US" sz="2400" b="1" dirty="0"/>
              <a:t>( E )= P x t</a:t>
            </a:r>
          </a:p>
          <a:p>
            <a:pPr marL="342900" indent="-342900" algn="l" rtl="0">
              <a:tabLst>
                <a:tab pos="457200" algn="l"/>
              </a:tabLst>
            </a:pPr>
            <a:r>
              <a:rPr lang="en-US" sz="2400" b="1" dirty="0"/>
              <a:t> </a:t>
            </a:r>
            <a:r>
              <a:rPr lang="en-US" sz="2400" b="1" u="sng" dirty="0"/>
              <a:t>Spot size</a:t>
            </a:r>
            <a:r>
              <a:rPr lang="en-US" sz="2400" b="1" dirty="0"/>
              <a:t> (cm).</a:t>
            </a:r>
          </a:p>
          <a:p>
            <a:pPr marL="342900" indent="-342900" algn="l" rtl="0">
              <a:tabLst>
                <a:tab pos="457200" algn="l"/>
              </a:tabLst>
            </a:pPr>
            <a:r>
              <a:rPr lang="en-US" sz="2400" b="1" dirty="0"/>
              <a:t> </a:t>
            </a:r>
            <a:r>
              <a:rPr lang="en-US" sz="2400" b="1" u="sng" dirty="0"/>
              <a:t>Power Density</a:t>
            </a:r>
            <a:r>
              <a:rPr lang="en-US" sz="2400" b="1" dirty="0"/>
              <a:t> (Irradiance)=</a:t>
            </a:r>
            <a:r>
              <a:rPr lang="en-US" sz="2400" dirty="0"/>
              <a:t>P/A (W/cm²)</a:t>
            </a:r>
          </a:p>
          <a:p>
            <a:pPr marL="342900" indent="-342900" algn="l" rtl="0">
              <a:tabLst>
                <a:tab pos="457200" algn="l"/>
              </a:tabLst>
            </a:pPr>
            <a:r>
              <a:rPr lang="en-US" sz="2400" b="1" dirty="0"/>
              <a:t> </a:t>
            </a:r>
            <a:r>
              <a:rPr lang="en-US" sz="2400" b="1" u="sng" dirty="0"/>
              <a:t>Energy density</a:t>
            </a:r>
            <a:r>
              <a:rPr lang="en-US" sz="2400" b="1" dirty="0"/>
              <a:t> (</a:t>
            </a:r>
            <a:r>
              <a:rPr lang="en-US" sz="2400" b="1" dirty="0" err="1"/>
              <a:t>Fluence</a:t>
            </a:r>
            <a:r>
              <a:rPr lang="en-US" sz="2400" b="1" dirty="0"/>
              <a:t>)= </a:t>
            </a:r>
            <a:r>
              <a:rPr lang="en-US" sz="2400" dirty="0"/>
              <a:t>E/A (j /cm²)</a:t>
            </a:r>
          </a:p>
          <a:p>
            <a:pPr marL="342900" indent="-342900" algn="l" rtl="0">
              <a:tabLst>
                <a:tab pos="457200" algn="l"/>
              </a:tabLst>
            </a:pPr>
            <a:r>
              <a:rPr lang="en-US" sz="2400" b="1" dirty="0"/>
              <a:t> </a:t>
            </a:r>
            <a:r>
              <a:rPr lang="en-US" sz="2400" b="1" u="sng" dirty="0"/>
              <a:t>PRR</a:t>
            </a:r>
            <a:r>
              <a:rPr lang="en-US" sz="2400" b="1" dirty="0"/>
              <a:t> is the pulse repetition rate</a:t>
            </a:r>
            <a:r>
              <a:rPr lang="en-US" sz="2400" dirty="0"/>
              <a:t>,( </a:t>
            </a:r>
            <a:r>
              <a:rPr lang="en-US" sz="2400" dirty="0" err="1"/>
              <a:t>i.e</a:t>
            </a:r>
            <a:r>
              <a:rPr lang="en-US" sz="2400" dirty="0"/>
              <a:t>: number of pulses per second )</a:t>
            </a:r>
          </a:p>
        </p:txBody>
      </p:sp>
      <p:sp>
        <p:nvSpPr>
          <p:cNvPr id="102407" name="Line 7"/>
          <p:cNvSpPr>
            <a:spLocks noChangeShapeType="1"/>
          </p:cNvSpPr>
          <p:nvPr/>
        </p:nvSpPr>
        <p:spPr bwMode="auto">
          <a:xfrm>
            <a:off x="2895600" y="1524000"/>
            <a:ext cx="762000" cy="0"/>
          </a:xfrm>
          <a:prstGeom prst="line">
            <a:avLst/>
          </a:prstGeom>
          <a:noFill/>
          <a:ln w="47625">
            <a:solidFill>
              <a:srgbClr val="FF0000"/>
            </a:solidFill>
            <a:round/>
            <a:headEnd/>
            <a:tailEnd type="triangle" w="med" len="med"/>
          </a:ln>
          <a:effectLst/>
        </p:spPr>
        <p:txBody>
          <a:bodyPr anchor="ctr">
            <a:spAutoFit/>
          </a:bodyPr>
          <a:lstStyle/>
          <a:p>
            <a:endParaRPr lang="en-US"/>
          </a:p>
        </p:txBody>
      </p:sp>
      <p:sp>
        <p:nvSpPr>
          <p:cNvPr id="102408" name="Rectangle 8"/>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428604"/>
            <a:ext cx="8429684" cy="3785652"/>
          </a:xfrm>
          <a:prstGeom prst="rect">
            <a:avLst/>
          </a:prstGeom>
        </p:spPr>
        <p:txBody>
          <a:bodyPr wrap="square">
            <a:spAutoFit/>
          </a:bodyPr>
          <a:lstStyle/>
          <a:p>
            <a:pPr lvl="0" algn="l" rtl="0"/>
            <a:r>
              <a:rPr lang="en-US" sz="2400" dirty="0" smtClean="0">
                <a:latin typeface="Times New Roman" pitchFamily="18" charset="0"/>
                <a:cs typeface="Times New Roman" pitchFamily="18" charset="0"/>
              </a:rPr>
              <a:t>What is </a:t>
            </a:r>
            <a:r>
              <a:rPr lang="en-US" sz="2400" b="1" dirty="0" smtClean="0">
                <a:solidFill>
                  <a:srgbClr val="3333FF"/>
                </a:solidFill>
                <a:latin typeface="Times New Roman" pitchFamily="18" charset="0"/>
                <a:cs typeface="Times New Roman" pitchFamily="18" charset="0"/>
              </a:rPr>
              <a:t>Peak power :</a:t>
            </a:r>
          </a:p>
          <a:p>
            <a:pPr algn="l" rtl="0"/>
            <a:r>
              <a:rPr lang="en-US" sz="2400" b="1" dirty="0" smtClean="0">
                <a:solidFill>
                  <a:srgbClr val="3333FF"/>
                </a:solidFill>
                <a:latin typeface="Times New Roman" pitchFamily="18" charset="0"/>
                <a:cs typeface="Times New Roman" pitchFamily="18" charset="0"/>
              </a:rPr>
              <a:t>P </a:t>
            </a:r>
            <a:r>
              <a:rPr lang="en-US" sz="2400" b="1" baseline="-25000" dirty="0" smtClean="0">
                <a:solidFill>
                  <a:srgbClr val="3333FF"/>
                </a:solidFill>
                <a:latin typeface="Times New Roman" pitchFamily="18" charset="0"/>
                <a:cs typeface="Times New Roman" pitchFamily="18" charset="0"/>
              </a:rPr>
              <a:t>peak</a:t>
            </a:r>
            <a:r>
              <a:rPr lang="en-US" sz="2400" dirty="0" smtClean="0">
                <a:latin typeface="Times New Roman" pitchFamily="18" charset="0"/>
                <a:cs typeface="Times New Roman" pitchFamily="18" charset="0"/>
              </a:rPr>
              <a:t> = E </a:t>
            </a:r>
            <a:r>
              <a:rPr lang="en-US" sz="2400" baseline="-25000" dirty="0" smtClean="0">
                <a:latin typeface="Times New Roman" pitchFamily="18" charset="0"/>
                <a:cs typeface="Times New Roman" pitchFamily="18" charset="0"/>
              </a:rPr>
              <a:t>pulse</a:t>
            </a:r>
            <a:r>
              <a:rPr lang="en-US"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Ϯ</a:t>
            </a:r>
            <a:r>
              <a:rPr lang="fr-FR" sz="2400" dirty="0" smtClean="0">
                <a:latin typeface="Times New Roman" pitchFamily="18" charset="0"/>
                <a:cs typeface="Times New Roman" pitchFamily="18" charset="0"/>
              </a:rPr>
              <a:t> </a:t>
            </a:r>
            <a:r>
              <a:rPr lang="fr-FR" sz="2400" baseline="-25000" dirty="0" smtClean="0">
                <a:latin typeface="Times New Roman" pitchFamily="18" charset="0"/>
                <a:cs typeface="Times New Roman" pitchFamily="18" charset="0"/>
              </a:rPr>
              <a:t>pulse </a:t>
            </a:r>
            <a:r>
              <a:rPr lang="fr-F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(J/s  or W)</a:t>
            </a:r>
          </a:p>
          <a:p>
            <a:pPr algn="l" rtl="0">
              <a:buNone/>
            </a:pPr>
            <a:endParaRPr lang="en-US" sz="2400" dirty="0" smtClean="0">
              <a:latin typeface="Times New Roman" pitchFamily="18" charset="0"/>
              <a:cs typeface="Times New Roman" pitchFamily="18" charset="0"/>
            </a:endParaRPr>
          </a:p>
          <a:p>
            <a:pPr lvl="0" algn="l" rtl="0"/>
            <a:r>
              <a:rPr lang="en-US" sz="2400" dirty="0" smtClean="0">
                <a:latin typeface="Times New Roman" pitchFamily="18" charset="0"/>
                <a:cs typeface="Times New Roman" pitchFamily="18" charset="0"/>
              </a:rPr>
              <a:t>What is </a:t>
            </a:r>
            <a:r>
              <a:rPr lang="en-US" sz="2400" b="1" dirty="0" smtClean="0">
                <a:solidFill>
                  <a:srgbClr val="3333FF"/>
                </a:solidFill>
                <a:latin typeface="Times New Roman" pitchFamily="18" charset="0"/>
                <a:cs typeface="Times New Roman" pitchFamily="18" charset="0"/>
              </a:rPr>
              <a:t>Average power:</a:t>
            </a:r>
          </a:p>
          <a:p>
            <a:pPr algn="l" rtl="0"/>
            <a:r>
              <a:rPr lang="en-US" sz="2400" b="1" dirty="0" smtClean="0">
                <a:solidFill>
                  <a:srgbClr val="3333FF"/>
                </a:solidFill>
                <a:latin typeface="Times New Roman" pitchFamily="18" charset="0"/>
                <a:cs typeface="Times New Roman" pitchFamily="18" charset="0"/>
              </a:rPr>
              <a:t>P </a:t>
            </a:r>
            <a:r>
              <a:rPr lang="en-US" sz="2400" b="1" baseline="-25000" dirty="0" err="1" smtClean="0">
                <a:solidFill>
                  <a:srgbClr val="3333FF"/>
                </a:solidFill>
                <a:latin typeface="Times New Roman" pitchFamily="18" charset="0"/>
                <a:cs typeface="Times New Roman" pitchFamily="18" charset="0"/>
              </a:rPr>
              <a:t>ave</a:t>
            </a:r>
            <a:r>
              <a:rPr lang="en-US" sz="2400" b="1" dirty="0" smtClean="0">
                <a:solidFill>
                  <a:srgbClr val="3333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E </a:t>
            </a:r>
            <a:r>
              <a:rPr lang="en-US" sz="2400" baseline="-25000" dirty="0" smtClean="0">
                <a:latin typeface="Times New Roman" pitchFamily="18" charset="0"/>
                <a:cs typeface="Times New Roman" pitchFamily="18" charset="0"/>
              </a:rPr>
              <a:t>pulse </a:t>
            </a:r>
            <a:r>
              <a:rPr lang="en-US" sz="2400" dirty="0" smtClean="0">
                <a:latin typeface="Times New Roman" pitchFamily="18" charset="0"/>
                <a:cs typeface="Times New Roman" pitchFamily="18" charset="0"/>
              </a:rPr>
              <a:t>*  PRR   or    E </a:t>
            </a:r>
            <a:r>
              <a:rPr lang="en-US" sz="2400" baseline="-25000" dirty="0" smtClean="0">
                <a:latin typeface="Times New Roman" pitchFamily="18" charset="0"/>
                <a:cs typeface="Times New Roman" pitchFamily="18" charset="0"/>
              </a:rPr>
              <a:t>pulse </a:t>
            </a:r>
            <a:r>
              <a:rPr lang="en-US" sz="2400" dirty="0" smtClean="0">
                <a:latin typeface="Times New Roman" pitchFamily="18" charset="0"/>
                <a:cs typeface="Times New Roman" pitchFamily="18" charset="0"/>
              </a:rPr>
              <a:t>/ PRT …( J/s or W)</a:t>
            </a:r>
          </a:p>
          <a:p>
            <a:pPr algn="l" rtl="0"/>
            <a:endParaRPr lang="en-US" sz="2400" dirty="0" smtClean="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What is </a:t>
            </a:r>
            <a:r>
              <a:rPr lang="en-US" sz="2400" b="1" dirty="0" smtClean="0">
                <a:solidFill>
                  <a:srgbClr val="3333FF"/>
                </a:solidFill>
                <a:latin typeface="Times New Roman" pitchFamily="18" charset="0"/>
                <a:cs typeface="Times New Roman" pitchFamily="18" charset="0"/>
              </a:rPr>
              <a:t>Pulse Repetition Rate</a:t>
            </a:r>
            <a:r>
              <a:rPr lang="en-US" sz="2400" b="1" dirty="0" smtClean="0">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(or </a:t>
            </a:r>
            <a:r>
              <a:rPr lang="en-US" sz="2400" i="1" dirty="0" smtClean="0">
                <a:latin typeface="Times New Roman" pitchFamily="18" charset="0"/>
                <a:ea typeface="Times New Roman" pitchFamily="18" charset="0"/>
                <a:cs typeface="Times New Roman" pitchFamily="18" charset="0"/>
              </a:rPr>
              <a:t>pulse repetition frequency</a:t>
            </a:r>
            <a:r>
              <a:rPr lang="en-US" sz="2400" dirty="0" smtClean="0">
                <a:latin typeface="Times New Roman" pitchFamily="18" charset="0"/>
                <a:ea typeface="Times New Roman" pitchFamily="18" charset="0"/>
                <a:cs typeface="Times New Roman" pitchFamily="18" charset="0"/>
              </a:rPr>
              <a:t>) </a:t>
            </a:r>
            <a:r>
              <a:rPr lang="en-US" sz="2400" b="1" i="1" dirty="0" err="1" smtClean="0">
                <a:solidFill>
                  <a:srgbClr val="3333FF"/>
                </a:solidFill>
                <a:latin typeface="Times New Roman" pitchFamily="18" charset="0"/>
                <a:ea typeface="Times New Roman" pitchFamily="18" charset="0"/>
                <a:cs typeface="Times New Roman" pitchFamily="18" charset="0"/>
              </a:rPr>
              <a:t>f</a:t>
            </a:r>
            <a:r>
              <a:rPr lang="en-US" sz="2400" b="1" baseline="-30000" dirty="0" err="1" smtClean="0">
                <a:solidFill>
                  <a:srgbClr val="3333FF"/>
                </a:solidFill>
                <a:latin typeface="Times New Roman" pitchFamily="18" charset="0"/>
                <a:ea typeface="Times New Roman" pitchFamily="18" charset="0"/>
                <a:cs typeface="Times New Roman" pitchFamily="18" charset="0"/>
              </a:rPr>
              <a:t>rep</a:t>
            </a:r>
            <a:r>
              <a:rPr lang="en-US" sz="2400" dirty="0" smtClean="0">
                <a:latin typeface="Times New Roman" pitchFamily="18" charset="0"/>
                <a:ea typeface="Times New Roman" pitchFamily="18" charset="0"/>
                <a:cs typeface="Times New Roman" pitchFamily="18" charset="0"/>
              </a:rPr>
              <a:t> </a:t>
            </a:r>
            <a:r>
              <a:rPr lang="en-US" sz="2400" dirty="0" smtClean="0">
                <a:latin typeface="Times New Roman" pitchFamily="18" charset="0"/>
                <a:cs typeface="Times New Roman" pitchFamily="18" charset="0"/>
              </a:rPr>
              <a:t>T</a:t>
            </a:r>
            <a:r>
              <a:rPr lang="en-US" sz="2400" dirty="0" smtClean="0">
                <a:latin typeface="Times New Roman" pitchFamily="18" charset="0"/>
                <a:ea typeface="Times New Roman" pitchFamily="18" charset="0"/>
                <a:cs typeface="Times New Roman" pitchFamily="18" charset="0"/>
              </a:rPr>
              <a:t>he number of emitted pulses per second.</a:t>
            </a:r>
            <a:endParaRPr lang="en-US" sz="2400" dirty="0" smtClean="0">
              <a:latin typeface="Verdana" pitchFamily="34" charset="0"/>
              <a:ea typeface="Times New Roman" pitchFamily="18" charset="0"/>
              <a:cs typeface="Arial" pitchFamily="34" charset="0"/>
            </a:endParaRPr>
          </a:p>
          <a:p>
            <a:pPr lvl="0" algn="l" rtl="0"/>
            <a:r>
              <a:rPr lang="en-US" sz="2400" b="1" dirty="0" smtClean="0">
                <a:solidFill>
                  <a:srgbClr val="3333FF"/>
                </a:solidFill>
                <a:latin typeface="Times New Roman" pitchFamily="18" charset="0"/>
                <a:cs typeface="Times New Roman" pitchFamily="18" charset="0"/>
              </a:rPr>
              <a:t>PRR</a:t>
            </a:r>
            <a:r>
              <a:rPr lang="en-US" sz="2400" dirty="0" smtClean="0">
                <a:latin typeface="Times New Roman" pitchFamily="18" charset="0"/>
                <a:cs typeface="Times New Roman" pitchFamily="18" charset="0"/>
              </a:rPr>
              <a:t> = Number of pulses / second     …….. (1/s  or  Hertz   ) </a:t>
            </a:r>
          </a:p>
          <a:p>
            <a:pPr lvl="0" algn="l" rtl="0"/>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sz="2400"/>
          </a:p>
        </p:txBody>
      </p:sp>
      <p:pic>
        <p:nvPicPr>
          <p:cNvPr id="6" name="Picture 2"/>
          <p:cNvPicPr>
            <a:picLocks noChangeAspect="1" noChangeArrowheads="1"/>
          </p:cNvPicPr>
          <p:nvPr/>
        </p:nvPicPr>
        <p:blipFill>
          <a:blip r:embed="rId2"/>
          <a:srcRect/>
          <a:stretch>
            <a:fillRect/>
          </a:stretch>
        </p:blipFill>
        <p:spPr bwMode="auto">
          <a:xfrm>
            <a:off x="5786446" y="500042"/>
            <a:ext cx="2833701" cy="1147793"/>
          </a:xfrm>
          <a:prstGeom prst="rect">
            <a:avLst/>
          </a:prstGeom>
          <a:noFill/>
          <a:ln w="9525">
            <a:noFill/>
            <a:miter lim="800000"/>
            <a:headEnd/>
            <a:tailEnd/>
          </a:ln>
          <a:effectLst/>
        </p:spPr>
      </p:pic>
      <p:sp>
        <p:nvSpPr>
          <p:cNvPr id="7" name="مستطيل 6"/>
          <p:cNvSpPr/>
          <p:nvPr/>
        </p:nvSpPr>
        <p:spPr>
          <a:xfrm>
            <a:off x="428596" y="4357694"/>
            <a:ext cx="8143932" cy="1200329"/>
          </a:xfrm>
          <a:prstGeom prst="rect">
            <a:avLst/>
          </a:prstGeom>
        </p:spPr>
        <p:txBody>
          <a:bodyPr wrap="square">
            <a:spAutoFit/>
          </a:bodyPr>
          <a:lstStyle/>
          <a:p>
            <a:pPr lvl="0" algn="justLow" rtl="0"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What is </a:t>
            </a:r>
            <a:r>
              <a:rPr lang="en-US" sz="2400" b="1" dirty="0" smtClean="0">
                <a:solidFill>
                  <a:srgbClr val="3333FF"/>
                </a:solidFill>
                <a:latin typeface="Times New Roman" pitchFamily="18" charset="0"/>
                <a:ea typeface="Times New Roman" pitchFamily="18" charset="0"/>
                <a:cs typeface="Times New Roman" pitchFamily="18" charset="0"/>
              </a:rPr>
              <a:t>Pulse-repetition time (PRT)</a:t>
            </a:r>
            <a:endParaRPr lang="en-US" sz="2400" dirty="0" smtClean="0">
              <a:solidFill>
                <a:srgbClr val="3333FF"/>
              </a:solidFill>
              <a:latin typeface="Times New Roman" pitchFamily="18" charset="0"/>
              <a:ea typeface="Times New Roman" pitchFamily="18" charset="0"/>
              <a:cs typeface="Times New Roman" pitchFamily="18" charset="0"/>
            </a:endParaRPr>
          </a:p>
          <a:p>
            <a:pPr lvl="0" algn="justLow" rtl="0" eaLnBrk="0" fontAlgn="base" hangingPunct="0">
              <a:spcBef>
                <a:spcPct val="0"/>
              </a:spcBef>
              <a:spcAft>
                <a:spcPct val="0"/>
              </a:spcAft>
            </a:pPr>
            <a:r>
              <a:rPr lang="en-US" sz="2400" dirty="0" smtClean="0">
                <a:latin typeface="Times New Roman" pitchFamily="18" charset="0"/>
                <a:ea typeface="Times New Roman" pitchFamily="18" charset="0"/>
                <a:cs typeface="Times New Roman" pitchFamily="18" charset="0"/>
              </a:rPr>
              <a:t>The time between the beginning of one pulse and the start of the next pulse and is equal to the reciprocal of PRF as follows:</a:t>
            </a:r>
            <a:endParaRPr lang="en-US" sz="2400" dirty="0" smtClean="0">
              <a:latin typeface="Arial" pitchFamily="34" charset="0"/>
              <a:cs typeface="Arial" pitchFamily="34" charset="0"/>
            </a:endParaRPr>
          </a:p>
        </p:txBody>
      </p:sp>
      <p:sp>
        <p:nvSpPr>
          <p:cNvPr id="8" name="مستطيل 7"/>
          <p:cNvSpPr/>
          <p:nvPr/>
        </p:nvSpPr>
        <p:spPr>
          <a:xfrm>
            <a:off x="390608" y="5643578"/>
            <a:ext cx="3570593" cy="461665"/>
          </a:xfrm>
          <a:prstGeom prst="rect">
            <a:avLst/>
          </a:prstGeom>
        </p:spPr>
        <p:txBody>
          <a:bodyPr wrap="none">
            <a:spAutoFit/>
          </a:bodyPr>
          <a:lstStyle/>
          <a:p>
            <a:r>
              <a:rPr lang="en-US" sz="2400" b="1" dirty="0" smtClean="0">
                <a:solidFill>
                  <a:srgbClr val="3333FF"/>
                </a:solidFill>
                <a:latin typeface="Times New Roman" pitchFamily="18" charset="0"/>
                <a:cs typeface="Times New Roman" pitchFamily="18" charset="0"/>
              </a:rPr>
              <a:t>PRT</a:t>
            </a:r>
            <a:r>
              <a:rPr lang="en-US" sz="2400" dirty="0" smtClean="0">
                <a:latin typeface="Times New Roman" pitchFamily="18" charset="0"/>
                <a:cs typeface="Times New Roman" pitchFamily="18" charset="0"/>
              </a:rPr>
              <a:t> = 1/ PRR   …….. ( s )</a:t>
            </a:r>
            <a:endParaRPr lang="ar-SA"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79512" y="466800"/>
            <a:ext cx="8424936" cy="544764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Georgia" pitchFamily="18" charset="0"/>
                <a:cs typeface="Arial" pitchFamily="34" charset="0"/>
              </a:rPr>
              <a:t>Pulse Duration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Georgia" pitchFamily="18" charset="0"/>
                <a:cs typeface="Arial" pitchFamily="34" charset="0"/>
              </a:rPr>
              <a:t>Pulse duration, t, </a:t>
            </a:r>
            <a:r>
              <a:rPr kumimoji="0" lang="en-US" sz="2000" b="1" i="0" u="none" strike="noStrike" cap="none" normalizeH="0" baseline="0" dirty="0" smtClean="0">
                <a:ln>
                  <a:noFill/>
                </a:ln>
                <a:solidFill>
                  <a:srgbClr val="3333FF"/>
                </a:solidFill>
                <a:effectLst/>
                <a:latin typeface="Georgia" pitchFamily="18" charset="0"/>
                <a:cs typeface="Arial" pitchFamily="34" charset="0"/>
              </a:rPr>
              <a:t>is the length of time </a:t>
            </a:r>
            <a:r>
              <a:rPr kumimoji="0" lang="en-US" sz="2000" b="1" i="0" u="none" strike="noStrike" cap="none" normalizeH="0" baseline="0" dirty="0" smtClean="0">
                <a:ln>
                  <a:noFill/>
                </a:ln>
                <a:effectLst/>
                <a:latin typeface="Georgia" pitchFamily="18" charset="0"/>
                <a:cs typeface="Arial" pitchFamily="34" charset="0"/>
              </a:rPr>
              <a:t>in microseconds (  sec or 10</a:t>
            </a:r>
            <a:r>
              <a:rPr kumimoji="0" lang="en-US" sz="2000" b="1" i="0" u="none" strike="noStrike" cap="none" normalizeH="0" baseline="30000" dirty="0" smtClean="0">
                <a:ln>
                  <a:noFill/>
                </a:ln>
                <a:effectLst/>
                <a:latin typeface="Georgia" pitchFamily="18" charset="0"/>
                <a:cs typeface="Arial" pitchFamily="34" charset="0"/>
              </a:rPr>
              <a:t>-6</a:t>
            </a:r>
            <a:r>
              <a:rPr kumimoji="0" lang="en-US" sz="2000" b="1" i="0" u="none" strike="noStrike" cap="none" normalizeH="0" baseline="0" dirty="0" smtClean="0">
                <a:ln>
                  <a:noFill/>
                </a:ln>
                <a:effectLst/>
                <a:latin typeface="Georgia" pitchFamily="18" charset="0"/>
                <a:cs typeface="Arial" pitchFamily="34" charset="0"/>
              </a:rPr>
              <a:t> s) </a:t>
            </a:r>
            <a:r>
              <a:rPr kumimoji="0" lang="en-US" sz="2000" b="1" i="0" u="none" strike="noStrike" cap="none" normalizeH="0" baseline="0" dirty="0" smtClean="0">
                <a:ln>
                  <a:noFill/>
                </a:ln>
                <a:solidFill>
                  <a:srgbClr val="3333FF"/>
                </a:solidFill>
                <a:effectLst/>
                <a:latin typeface="Georgia" pitchFamily="18" charset="0"/>
                <a:cs typeface="Arial" pitchFamily="34" charset="0"/>
              </a:rPr>
              <a:t>that a pulse is transmitted</a:t>
            </a:r>
            <a:r>
              <a:rPr kumimoji="0" lang="en-US" sz="2000" b="1" i="0" u="none" strike="noStrike" cap="none" normalizeH="0" baseline="0" dirty="0" smtClean="0">
                <a:ln>
                  <a:noFill/>
                </a:ln>
                <a:solidFill>
                  <a:srgbClr val="FF0000"/>
                </a:solidFill>
                <a:effectLst/>
                <a:latin typeface="Georgia" pitchFamily="18" charset="0"/>
                <a:cs typeface="Arial" pitchFamily="34" charset="0"/>
              </a:rPr>
              <a:t>.</a:t>
            </a:r>
            <a:r>
              <a:rPr kumimoji="0" lang="en-US" sz="2000" b="0" i="0" u="none" strike="noStrike" cap="none" normalizeH="0" baseline="0" dirty="0" smtClean="0">
                <a:ln>
                  <a:noFill/>
                </a:ln>
                <a:solidFill>
                  <a:srgbClr val="000000"/>
                </a:solidFill>
                <a:effectLst/>
                <a:latin typeface="Georgia" pitchFamily="18" charset="0"/>
                <a:cs typeface="Arial" pitchFamily="34" charset="0"/>
              </a:rPr>
              <a:t> The pulse duration of the WSR-88D in short pulse mode (VCP 11, 12, 21, 121, 211, 212, 221, or 32) is 1.57   sec. Multiplying pulse duration by the speed of light (c</a:t>
            </a:r>
            <a:r>
              <a:rPr kumimoji="0" lang="en-US" sz="2000" b="0" i="0" u="none" strike="noStrike" cap="none" normalizeH="0" baseline="0" dirty="0" smtClean="0">
                <a:ln>
                  <a:noFill/>
                </a:ln>
                <a:solidFill>
                  <a:srgbClr val="000000"/>
                </a:solidFill>
                <a:effectLst/>
                <a:latin typeface="Symbol" pitchFamily="18" charset="2"/>
                <a:cs typeface="Arial" pitchFamily="34" charset="0"/>
              </a:rPr>
              <a:t> = </a:t>
            </a:r>
            <a:r>
              <a:rPr kumimoji="0" lang="en-US" sz="2000" b="0" i="0" u="none" strike="noStrike" cap="none" normalizeH="0" baseline="0" dirty="0" smtClean="0">
                <a:ln>
                  <a:noFill/>
                </a:ln>
                <a:solidFill>
                  <a:srgbClr val="000000"/>
                </a:solidFill>
                <a:effectLst/>
                <a:latin typeface="Georgia" pitchFamily="18" charset="0"/>
                <a:cs typeface="Arial" pitchFamily="34" charset="0"/>
              </a:rPr>
              <a:t>3 x 10</a:t>
            </a:r>
            <a:r>
              <a:rPr kumimoji="0" lang="en-US" sz="2000" b="0" i="0" u="none" strike="noStrike" cap="none" normalizeH="0" baseline="30000" dirty="0" smtClean="0">
                <a:ln>
                  <a:noFill/>
                </a:ln>
                <a:solidFill>
                  <a:srgbClr val="000000"/>
                </a:solidFill>
                <a:effectLst/>
                <a:latin typeface="Georgia" pitchFamily="18" charset="0"/>
                <a:cs typeface="Arial" pitchFamily="34" charset="0"/>
              </a:rPr>
              <a:t>8</a:t>
            </a:r>
            <a:r>
              <a:rPr kumimoji="0" lang="en-US" sz="2000" b="0" i="0" u="none" strike="noStrike" cap="none" normalizeH="0" baseline="0" dirty="0" smtClean="0">
                <a:ln>
                  <a:noFill/>
                </a:ln>
                <a:solidFill>
                  <a:srgbClr val="000000"/>
                </a:solidFill>
                <a:effectLst/>
                <a:latin typeface="Georgia" pitchFamily="18" charset="0"/>
                <a:cs typeface="Arial" pitchFamily="34" charset="0"/>
              </a:rPr>
              <a:t> m/s) produces a pulse volume whose pulse length, H, is ~ 500 m. In long pulse mode (VCP 31), the pulse duration is 4.7   sec producing a pulse length, H, of ~ 1500 m (4,625 ft). In long pulse mode, the total power received from a given target would correspondingly be three times greater than in short pulse mode. As a result, the WSR-88D is </a:t>
            </a:r>
            <a:r>
              <a:rPr kumimoji="0" lang="en-US" sz="2000" b="1" i="0" u="none" strike="noStrike" cap="none" normalizeH="0" baseline="0" dirty="0" smtClean="0">
                <a:ln>
                  <a:noFill/>
                </a:ln>
                <a:solidFill>
                  <a:srgbClr val="000000"/>
                </a:solidFill>
                <a:effectLst/>
                <a:latin typeface="Georgia" pitchFamily="18" charset="0"/>
                <a:cs typeface="Arial" pitchFamily="34" charset="0"/>
              </a:rPr>
              <a:t>more sensitive</a:t>
            </a:r>
            <a:r>
              <a:rPr kumimoji="0" lang="en-US" sz="2000" b="0" i="0" u="none" strike="noStrike" cap="none" normalizeH="0" baseline="0" dirty="0" smtClean="0">
                <a:ln>
                  <a:noFill/>
                </a:ln>
                <a:solidFill>
                  <a:srgbClr val="000000"/>
                </a:solidFill>
                <a:effectLst/>
                <a:latin typeface="Georgia" pitchFamily="18" charset="0"/>
                <a:cs typeface="Arial" pitchFamily="34" charset="0"/>
              </a:rPr>
              <a:t> when operating in long pulse mode than in short pulse mode.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Georgia" pitchFamily="18" charset="0"/>
                <a:cs typeface="Arial" pitchFamily="34" charset="0"/>
              </a:rPr>
              <a:t>The terms long pulse and short pulse should not be confused with the Pulse Repetition Frequency (PRF) or Pulse Repetition Time (PRT). Pulse duration is independent of the PRF (or PRT) and only describes how long the radar stays on while transmitting a pulse, whereas the PRF (or PRT) determines how often the radar transmits pulses.</a:t>
            </a:r>
          </a:p>
        </p:txBody>
      </p:sp>
      <p:pic>
        <p:nvPicPr>
          <p:cNvPr id="4098" name="Picture 2" descr="greek symbol mu"/>
          <p:cNvPicPr>
            <a:picLocks noChangeAspect="1" noChangeArrowheads="1"/>
          </p:cNvPicPr>
          <p:nvPr/>
        </p:nvPicPr>
        <p:blipFill>
          <a:blip r:embed="rId2" cstate="print"/>
          <a:srcRect/>
          <a:stretch>
            <a:fillRect/>
          </a:stretch>
        </p:blipFill>
        <p:spPr bwMode="auto">
          <a:xfrm>
            <a:off x="4197350" y="-130175"/>
            <a:ext cx="76200" cy="95250"/>
          </a:xfrm>
          <a:prstGeom prst="rect">
            <a:avLst/>
          </a:prstGeom>
          <a:noFill/>
        </p:spPr>
      </p:pic>
      <p:pic>
        <p:nvPicPr>
          <p:cNvPr id="4099" name="Picture 3" descr="greek symbol mu"/>
          <p:cNvPicPr>
            <a:picLocks noChangeAspect="1" noChangeArrowheads="1"/>
          </p:cNvPicPr>
          <p:nvPr/>
        </p:nvPicPr>
        <p:blipFill>
          <a:blip r:embed="rId2" cstate="print"/>
          <a:srcRect/>
          <a:stretch>
            <a:fillRect/>
          </a:stretch>
        </p:blipFill>
        <p:spPr bwMode="auto">
          <a:xfrm>
            <a:off x="14733588" y="-130175"/>
            <a:ext cx="76200" cy="95250"/>
          </a:xfrm>
          <a:prstGeom prst="rect">
            <a:avLst/>
          </a:prstGeom>
          <a:noFill/>
        </p:spPr>
      </p:pic>
      <p:pic>
        <p:nvPicPr>
          <p:cNvPr id="4100" name="Picture 4" descr="greek symbol mu"/>
          <p:cNvPicPr>
            <a:picLocks noChangeAspect="1" noChangeArrowheads="1"/>
          </p:cNvPicPr>
          <p:nvPr/>
        </p:nvPicPr>
        <p:blipFill>
          <a:blip r:embed="rId2" cstate="print"/>
          <a:srcRect/>
          <a:stretch>
            <a:fillRect/>
          </a:stretch>
        </p:blipFill>
        <p:spPr bwMode="auto">
          <a:xfrm>
            <a:off x="10080625" y="68263"/>
            <a:ext cx="76200" cy="95250"/>
          </a:xfrm>
          <a:prstGeom prst="rect">
            <a:avLst/>
          </a:prstGeom>
          <a:noFill/>
        </p:spPr>
      </p:pic>
      <p:sp>
        <p:nvSpPr>
          <p:cNvPr id="6"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85918" y="2214554"/>
            <a:ext cx="5357850" cy="1754326"/>
          </a:xfrm>
          <a:prstGeom prst="rect">
            <a:avLst/>
          </a:prstGeom>
          <a:solidFill>
            <a:schemeClr val="bg1"/>
          </a:solidFill>
          <a:ln w="28575">
            <a:solidFill>
              <a:srgbClr val="FF0000"/>
            </a:solidFill>
          </a:ln>
        </p:spPr>
        <p:txBody>
          <a:bodyPr wrap="square">
            <a:spAutoFit/>
          </a:bodyPr>
          <a:lstStyle/>
          <a:p>
            <a:pPr algn="ctr" rtl="0">
              <a:spcBef>
                <a:spcPct val="50000"/>
              </a:spcBef>
            </a:pPr>
            <a:r>
              <a:rPr lang="en-US" sz="3600" b="1" dirty="0" smtClean="0">
                <a:solidFill>
                  <a:srgbClr val="FF0000"/>
                </a:solidFill>
                <a:latin typeface="Times New Roman" pitchFamily="18" charset="0"/>
                <a:cs typeface="Times New Roman" pitchFamily="18" charset="0"/>
              </a:rPr>
              <a:t>Spatial                 Characteristics of       Laser Beam</a:t>
            </a:r>
            <a:endParaRPr lang="en-US" sz="3600" b="1" dirty="0">
              <a:solidFill>
                <a:srgbClr val="FF0000"/>
              </a:solidFill>
              <a:latin typeface="Times New Roman" pitchFamily="18" charset="0"/>
              <a:cs typeface="Times New Roman" pitchFamily="18" charset="0"/>
            </a:endParaRPr>
          </a:p>
        </p:txBody>
      </p:sp>
      <p:sp>
        <p:nvSpPr>
          <p:cNvPr id="5" name="Rectangle 10"/>
          <p:cNvSpPr>
            <a:spLocks noChangeArrowheads="1"/>
          </p:cNvSpPr>
          <p:nvPr/>
        </p:nvSpPr>
        <p:spPr bwMode="auto">
          <a:xfrm>
            <a:off x="144463" y="115888"/>
            <a:ext cx="8891587" cy="66294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395953"/>
            <a:ext cx="7560840" cy="584775"/>
          </a:xfrm>
          <a:prstGeom prst="rect">
            <a:avLst/>
          </a:prstGeom>
          <a:solidFill>
            <a:srgbClr val="FFFF00"/>
          </a:solidFill>
          <a:ln w="19050">
            <a:solidFill>
              <a:srgbClr val="FF0000"/>
            </a:solidFill>
          </a:ln>
        </p:spPr>
        <p:txBody>
          <a:bodyPr wrap="square">
            <a:spAutoFit/>
          </a:bodyPr>
          <a:lstStyle/>
          <a:p>
            <a:pPr algn="l"/>
            <a:r>
              <a:rPr lang="en-US" sz="3200" b="1" dirty="0" smtClean="0">
                <a:solidFill>
                  <a:srgbClr val="FF0000"/>
                </a:solidFill>
              </a:rPr>
              <a:t>SPATIAL CHARACTERISTICS OF LASER BEAM</a:t>
            </a:r>
            <a:endParaRPr lang="en-US" sz="3200" b="1" dirty="0">
              <a:solidFill>
                <a:srgbClr val="FF0000"/>
              </a:solidFill>
            </a:endParaRPr>
          </a:p>
        </p:txBody>
      </p:sp>
      <p:sp>
        <p:nvSpPr>
          <p:cNvPr id="3" name="مستطيل 2"/>
          <p:cNvSpPr/>
          <p:nvPr/>
        </p:nvSpPr>
        <p:spPr>
          <a:xfrm>
            <a:off x="428596" y="1177588"/>
            <a:ext cx="3761799" cy="523220"/>
          </a:xfrm>
          <a:prstGeom prst="rect">
            <a:avLst/>
          </a:prstGeom>
          <a:solidFill>
            <a:srgbClr val="FFFFCC"/>
          </a:solidFill>
          <a:ln w="28575">
            <a:solidFill>
              <a:srgbClr val="FF0000"/>
            </a:solidFill>
          </a:ln>
        </p:spPr>
        <p:txBody>
          <a:bodyPr wrap="none">
            <a:spAutoFit/>
          </a:bodyPr>
          <a:lstStyle/>
          <a:p>
            <a:pPr marL="571500" indent="-571500" algn="r" rtl="0">
              <a:buFont typeface="Wingdings" pitchFamily="2" charset="2"/>
              <a:buChar char="v"/>
            </a:pPr>
            <a:r>
              <a:rPr lang="en-US" sz="2800" b="1" dirty="0" smtClean="0">
                <a:solidFill>
                  <a:srgbClr val="FF0000"/>
                </a:solidFill>
              </a:rPr>
              <a:t>BEAM DIVERGENCE:</a:t>
            </a:r>
            <a:endParaRPr lang="en-US" sz="2800" b="1" dirty="0">
              <a:solidFill>
                <a:srgbClr val="FF0000"/>
              </a:solidFill>
            </a:endParaRPr>
          </a:p>
        </p:txBody>
      </p:sp>
      <p:sp>
        <p:nvSpPr>
          <p:cNvPr id="45058" name="AutoShape 2" descr="theta.gif (304 bytes)"/>
          <p:cNvSpPr>
            <a:spLocks noChangeAspect="1" noChangeArrowheads="1"/>
          </p:cNvSpPr>
          <p:nvPr/>
        </p:nvSpPr>
        <p:spPr bwMode="auto">
          <a:xfrm>
            <a:off x="4787900" y="-196850"/>
            <a:ext cx="133350" cy="171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59" name="AutoShape 3" descr="el.gif (296 bytes)"/>
          <p:cNvSpPr>
            <a:spLocks noChangeAspect="1" noChangeArrowheads="1"/>
          </p:cNvSpPr>
          <p:nvPr/>
        </p:nvSpPr>
        <p:spPr bwMode="auto">
          <a:xfrm>
            <a:off x="9080500" y="-196850"/>
            <a:ext cx="114300" cy="161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prime.gif (310 bytes)"/>
          <p:cNvSpPr>
            <a:spLocks noChangeAspect="1" noChangeArrowheads="1"/>
          </p:cNvSpPr>
          <p:nvPr/>
        </p:nvSpPr>
        <p:spPr bwMode="auto">
          <a:xfrm>
            <a:off x="12190413" y="-196850"/>
            <a:ext cx="161925" cy="190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1" name="AutoShape 5" descr="d-prime.gif (310 bytes)"/>
          <p:cNvSpPr>
            <a:spLocks noChangeAspect="1" noChangeArrowheads="1"/>
          </p:cNvSpPr>
          <p:nvPr/>
        </p:nvSpPr>
        <p:spPr bwMode="auto">
          <a:xfrm>
            <a:off x="803275" y="15875"/>
            <a:ext cx="161925" cy="190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13" name="مستطيل 12"/>
          <p:cNvSpPr/>
          <p:nvPr/>
        </p:nvSpPr>
        <p:spPr>
          <a:xfrm>
            <a:off x="428596" y="1841833"/>
            <a:ext cx="8358246" cy="707886"/>
          </a:xfrm>
          <a:prstGeom prst="rect">
            <a:avLst/>
          </a:prstGeom>
          <a:solidFill>
            <a:schemeClr val="bg1"/>
          </a:solidFill>
          <a:ln w="12700">
            <a:solidFill>
              <a:schemeClr val="tx1"/>
            </a:solidFill>
          </a:ln>
        </p:spPr>
        <p:txBody>
          <a:bodyPr wrap="square">
            <a:spAutoFit/>
          </a:bodyPr>
          <a:lstStyle/>
          <a:p>
            <a:pPr algn="l"/>
            <a:r>
              <a:rPr lang="en-US" sz="2000" dirty="0" smtClean="0"/>
              <a:t>Beam divergence is the angular measure of the increase in the beam diameter or radius with distance from the optical aperture as the beam emerges. </a:t>
            </a:r>
            <a:endParaRPr lang="en-US" sz="2000" dirty="0"/>
          </a:p>
        </p:txBody>
      </p:sp>
      <p:pic>
        <p:nvPicPr>
          <p:cNvPr id="2050" name="Picture 2"/>
          <p:cNvPicPr>
            <a:picLocks noChangeAspect="1" noChangeArrowheads="1"/>
          </p:cNvPicPr>
          <p:nvPr/>
        </p:nvPicPr>
        <p:blipFill>
          <a:blip r:embed="rId2"/>
          <a:srcRect/>
          <a:stretch>
            <a:fillRect/>
          </a:stretch>
        </p:blipFill>
        <p:spPr bwMode="auto">
          <a:xfrm>
            <a:off x="714348" y="3071810"/>
            <a:ext cx="7305713" cy="2928958"/>
          </a:xfrm>
          <a:prstGeom prst="rect">
            <a:avLst/>
          </a:prstGeom>
          <a:noFill/>
          <a:ln w="28575">
            <a:solidFill>
              <a:srgbClr val="3333FF"/>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33425" y="604838"/>
            <a:ext cx="7677150" cy="5648325"/>
          </a:xfrm>
          <a:prstGeom prst="rect">
            <a:avLst/>
          </a:prstGeom>
          <a:noFill/>
          <a:ln w="9525">
            <a:noFill/>
            <a:miter lim="800000"/>
            <a:headEnd/>
            <a:tailEnd/>
          </a:ln>
        </p:spPr>
      </p:pic>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85786" y="3643314"/>
            <a:ext cx="7215238" cy="2714644"/>
          </a:xfrm>
          <a:prstGeom prst="rect">
            <a:avLst/>
          </a:prstGeom>
          <a:noFill/>
          <a:ln w="38100">
            <a:solidFill>
              <a:srgbClr val="FF0000"/>
            </a:solidFill>
            <a:miter lim="800000"/>
            <a:headEnd/>
            <a:tailEnd/>
          </a:ln>
          <a:effectLst/>
        </p:spPr>
      </p:pic>
      <p:sp>
        <p:nvSpPr>
          <p:cNvPr id="5"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pic>
        <p:nvPicPr>
          <p:cNvPr id="1027" name="Picture 3"/>
          <p:cNvPicPr>
            <a:picLocks noChangeAspect="1" noChangeArrowheads="1"/>
          </p:cNvPicPr>
          <p:nvPr/>
        </p:nvPicPr>
        <p:blipFill>
          <a:blip r:embed="rId3"/>
          <a:srcRect/>
          <a:stretch>
            <a:fillRect/>
          </a:stretch>
        </p:blipFill>
        <p:spPr bwMode="auto">
          <a:xfrm>
            <a:off x="785786" y="785794"/>
            <a:ext cx="7215238" cy="2428892"/>
          </a:xfrm>
          <a:prstGeom prst="rect">
            <a:avLst/>
          </a:prstGeom>
          <a:noFill/>
          <a:ln w="38100">
            <a:solidFill>
              <a:srgbClr val="FF0000"/>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22388" y="332656"/>
            <a:ext cx="8464454" cy="1015663"/>
          </a:xfrm>
          <a:prstGeom prst="rect">
            <a:avLst/>
          </a:prstGeom>
          <a:solidFill>
            <a:srgbClr val="FFFFFF"/>
          </a:solidFill>
          <a:ln w="2857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pP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The light emitted by a laser is confined to a rather narrow cone; but, as the beam propagates outward, it slowly diverges or fans out. Figure below, illustrates the way in which a beam of circular cross-section diverges. </a:t>
            </a:r>
          </a:p>
        </p:txBody>
      </p:sp>
      <p:pic>
        <p:nvPicPr>
          <p:cNvPr id="44033" name="Picture 1"/>
          <p:cNvPicPr>
            <a:picLocks noChangeAspect="1" noChangeArrowheads="1"/>
          </p:cNvPicPr>
          <p:nvPr/>
        </p:nvPicPr>
        <p:blipFill>
          <a:blip r:embed="rId2" cstate="print"/>
          <a:srcRect/>
          <a:stretch>
            <a:fillRect/>
          </a:stretch>
        </p:blipFill>
        <p:spPr bwMode="auto">
          <a:xfrm>
            <a:off x="357158" y="1500174"/>
            <a:ext cx="8429684" cy="1643074"/>
          </a:xfrm>
          <a:prstGeom prst="rect">
            <a:avLst/>
          </a:prstGeom>
          <a:noFill/>
          <a:ln w="28575">
            <a:solidFill>
              <a:schemeClr val="tx1"/>
            </a:solidFill>
            <a:miter lim="800000"/>
            <a:headEnd/>
            <a:tailEnd/>
          </a:ln>
        </p:spPr>
      </p:pic>
      <p:sp>
        <p:nvSpPr>
          <p:cNvPr id="44035" name="AutoShape 3" descr="d-prime.gif (310 bytes)"/>
          <p:cNvSpPr>
            <a:spLocks noChangeAspect="1" noChangeArrowheads="1"/>
          </p:cNvSpPr>
          <p:nvPr/>
        </p:nvSpPr>
        <p:spPr bwMode="auto">
          <a:xfrm>
            <a:off x="0" y="0"/>
            <a:ext cx="161925" cy="190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8" name="مستطيل 7"/>
          <p:cNvSpPr/>
          <p:nvPr/>
        </p:nvSpPr>
        <p:spPr>
          <a:xfrm>
            <a:off x="285720" y="3286124"/>
            <a:ext cx="8501122" cy="1323439"/>
          </a:xfrm>
          <a:prstGeom prst="rect">
            <a:avLst/>
          </a:prstGeom>
          <a:solidFill>
            <a:schemeClr val="bg1"/>
          </a:solidFill>
          <a:ln w="28575">
            <a:solidFill>
              <a:srgbClr val="FF0000"/>
            </a:solidFill>
          </a:ln>
        </p:spPr>
        <p:txBody>
          <a:bodyPr wrap="square">
            <a:spAutoFit/>
          </a:bodyPr>
          <a:lstStyle/>
          <a:p>
            <a:pPr algn="l"/>
            <a:r>
              <a:rPr lang="en-US" sz="2000" dirty="0" smtClean="0">
                <a:solidFill>
                  <a:srgbClr val="000000"/>
                </a:solidFill>
                <a:latin typeface="Times New Roman" pitchFamily="18" charset="0"/>
                <a:cs typeface="Times New Roman" pitchFamily="18" charset="0"/>
              </a:rPr>
              <a:t>At the output aperture of the laser, the beam diameter is </a:t>
            </a:r>
            <a:r>
              <a:rPr lang="en-US" sz="2000" b="1" dirty="0" smtClean="0">
                <a:solidFill>
                  <a:srgbClr val="FF0000"/>
                </a:solidFill>
                <a:latin typeface="Times New Roman" pitchFamily="18" charset="0"/>
                <a:cs typeface="Times New Roman" pitchFamily="18" charset="0"/>
              </a:rPr>
              <a:t>d</a:t>
            </a:r>
            <a:r>
              <a:rPr lang="en-US" sz="2000" dirty="0" smtClean="0">
                <a:solidFill>
                  <a:srgbClr val="000000"/>
                </a:solidFill>
                <a:latin typeface="Times New Roman" pitchFamily="18" charset="0"/>
                <a:cs typeface="Times New Roman" pitchFamily="18" charset="0"/>
              </a:rPr>
              <a:t>. Its beam divergence angle is </a:t>
            </a:r>
            <a:r>
              <a:rPr lang="el-GR" sz="2000" b="1" dirty="0" smtClean="0">
                <a:solidFill>
                  <a:srgbClr val="FF0000"/>
                </a:solidFill>
                <a:latin typeface="Times New Roman" pitchFamily="18" charset="0"/>
                <a:cs typeface="Times New Roman" pitchFamily="18" charset="0"/>
              </a:rPr>
              <a:t>θ</a:t>
            </a:r>
            <a:r>
              <a:rPr lang="en-US" sz="2000" b="1" dirty="0" smtClean="0">
                <a:latin typeface="Times New Roman" pitchFamily="18" charset="0"/>
                <a:cs typeface="Times New Roman" pitchFamily="18" charset="0"/>
              </a:rPr>
              <a:t>,</a:t>
            </a:r>
            <a:r>
              <a:rPr lang="en-US" sz="2000" dirty="0" smtClean="0">
                <a:solidFill>
                  <a:srgbClr val="000000"/>
                </a:solidFill>
                <a:latin typeface="Times New Roman" pitchFamily="18" charset="0"/>
                <a:cs typeface="Times New Roman" pitchFamily="18" charset="0"/>
              </a:rPr>
              <a:t>  In traversing a distance </a:t>
            </a:r>
            <a:r>
              <a:rPr lang="en-US" sz="2000" b="1" dirty="0" smtClean="0">
                <a:solidFill>
                  <a:srgbClr val="FF0000"/>
                </a:solidFill>
                <a:latin typeface="Times New Roman" pitchFamily="18" charset="0"/>
                <a:cs typeface="Times New Roman" pitchFamily="18" charset="0"/>
              </a:rPr>
              <a:t>ɭ </a:t>
            </a:r>
            <a:r>
              <a:rPr lang="en-US" sz="2000" dirty="0" smtClean="0">
                <a:solidFill>
                  <a:srgbClr val="000000"/>
                </a:solidFill>
                <a:latin typeface="Times New Roman" pitchFamily="18" charset="0"/>
                <a:cs typeface="Times New Roman" pitchFamily="18" charset="0"/>
              </a:rPr>
              <a:t>the beam diverges to a circle of diameter</a:t>
            </a:r>
            <a:r>
              <a:rPr lang="vi-VN" sz="2000" dirty="0" smtClean="0">
                <a:latin typeface="Times New Roman" pitchFamily="18" charset="0"/>
                <a:cs typeface="Times New Roman" pitchFamily="18" charset="0"/>
              </a:rPr>
              <a:t> </a:t>
            </a:r>
            <a:r>
              <a:rPr lang="vi-VN" sz="2000" b="1" dirty="0" smtClean="0">
                <a:solidFill>
                  <a:srgbClr val="FF0000"/>
                </a:solidFill>
                <a:latin typeface="Times New Roman" pitchFamily="18" charset="0"/>
                <a:cs typeface="Times New Roman" pitchFamily="18" charset="0"/>
              </a:rPr>
              <a:t>ď</a:t>
            </a:r>
            <a:r>
              <a:rPr lang="en-US" sz="2000" dirty="0" smtClean="0">
                <a:solidFill>
                  <a:srgbClr val="000000"/>
                </a:solidFill>
                <a:latin typeface="Times New Roman" pitchFamily="18" charset="0"/>
                <a:cs typeface="Times New Roman" pitchFamily="18" charset="0"/>
              </a:rPr>
              <a:t>. for a small divergence angle, the diameter of the beam at a distance from the output aperture is approximated by Equation below.</a:t>
            </a:r>
            <a:endParaRPr lang="ar-SA" sz="2000" dirty="0"/>
          </a:p>
        </p:txBody>
      </p:sp>
      <p:sp>
        <p:nvSpPr>
          <p:cNvPr id="9" name="مستطيل 8"/>
          <p:cNvSpPr/>
          <p:nvPr/>
        </p:nvSpPr>
        <p:spPr>
          <a:xfrm>
            <a:off x="2357422" y="5000636"/>
            <a:ext cx="6429420" cy="1200329"/>
          </a:xfrm>
          <a:prstGeom prst="rect">
            <a:avLst/>
          </a:prstGeom>
          <a:ln w="28575">
            <a:solidFill>
              <a:srgbClr val="FF0000"/>
            </a:solidFill>
          </a:ln>
        </p:spPr>
        <p:txBody>
          <a:bodyPr wrap="square">
            <a:spAutoFit/>
          </a:bodyPr>
          <a:lstStyle/>
          <a:p>
            <a:pPr algn="l"/>
            <a:r>
              <a:rPr lang="en-US" b="1" dirty="0" smtClean="0">
                <a:solidFill>
                  <a:srgbClr val="FF0000"/>
                </a:solidFill>
                <a:latin typeface="Times New Roman" pitchFamily="18" charset="0"/>
                <a:cs typeface="Times New Roman" pitchFamily="18" charset="0"/>
              </a:rPr>
              <a:t>ɭ  </a:t>
            </a:r>
            <a:r>
              <a:rPr lang="en-US" dirty="0" smtClean="0">
                <a:latin typeface="Times New Roman" pitchFamily="18" charset="0"/>
                <a:cs typeface="Times New Roman" pitchFamily="18" charset="0"/>
              </a:rPr>
              <a:t>= Distance from laser output aperture to measurement position.  </a:t>
            </a:r>
            <a:br>
              <a:rPr lang="en-US" dirty="0" smtClean="0">
                <a:latin typeface="Times New Roman" pitchFamily="18" charset="0"/>
                <a:cs typeface="Times New Roman" pitchFamily="18" charset="0"/>
              </a:rPr>
            </a:br>
            <a:r>
              <a:rPr lang="el-GR" b="1" dirty="0" smtClean="0">
                <a:solidFill>
                  <a:srgbClr val="FF0000"/>
                </a:solidFill>
                <a:latin typeface="Times New Roman" pitchFamily="18" charset="0"/>
                <a:cs typeface="Times New Roman" pitchFamily="18" charset="0"/>
              </a:rPr>
              <a:t>θ</a:t>
            </a:r>
            <a:r>
              <a:rPr lang="en-US" dirty="0" smtClean="0">
                <a:latin typeface="Times New Roman" pitchFamily="18" charset="0"/>
                <a:cs typeface="Times New Roman" pitchFamily="18" charset="0"/>
              </a:rPr>
              <a:t> = Full-angle beam divergence in radians or </a:t>
            </a:r>
            <a:r>
              <a:rPr lang="en-US" dirty="0" err="1" smtClean="0">
                <a:latin typeface="Times New Roman" pitchFamily="18" charset="0"/>
                <a:cs typeface="Times New Roman" pitchFamily="18" charset="0"/>
              </a:rPr>
              <a:t>miliradians</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d</a:t>
            </a:r>
            <a:r>
              <a:rPr lang="en-US" dirty="0" smtClean="0">
                <a:latin typeface="Times New Roman" pitchFamily="18" charset="0"/>
                <a:cs typeface="Times New Roman" pitchFamily="18" charset="0"/>
              </a:rPr>
              <a:t> = Initial beam diameter at output aperture.  </a:t>
            </a:r>
            <a:br>
              <a:rPr lang="en-US" dirty="0" smtClean="0">
                <a:latin typeface="Times New Roman" pitchFamily="18" charset="0"/>
                <a:cs typeface="Times New Roman" pitchFamily="18" charset="0"/>
              </a:rPr>
            </a:br>
            <a:r>
              <a:rPr lang="vi-VN" b="1" dirty="0" smtClean="0">
                <a:solidFill>
                  <a:srgbClr val="FF0000"/>
                </a:solidFill>
                <a:latin typeface="Times New Roman" pitchFamily="18" charset="0"/>
                <a:cs typeface="Times New Roman" pitchFamily="18" charset="0"/>
              </a:rPr>
              <a:t>ď</a:t>
            </a:r>
            <a:r>
              <a:rPr lang="en-US" dirty="0" smtClean="0">
                <a:latin typeface="Times New Roman" pitchFamily="18" charset="0"/>
                <a:cs typeface="Times New Roman" pitchFamily="18" charset="0"/>
              </a:rPr>
              <a:t> = Beam diameter at measurement position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57158" y="5000636"/>
            <a:ext cx="1857388" cy="1143008"/>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971600" y="764704"/>
            <a:ext cx="7344816" cy="5256584"/>
          </a:xfrm>
          <a:prstGeom prst="rect">
            <a:avLst/>
          </a:prstGeom>
          <a:noFill/>
          <a:ln w="9525">
            <a:noFill/>
            <a:miter lim="800000"/>
            <a:headEnd/>
            <a:tailEnd/>
          </a:ln>
        </p:spPr>
      </p:pic>
      <p:sp>
        <p:nvSpPr>
          <p:cNvPr id="3" name="Rectangle 10"/>
          <p:cNvSpPr>
            <a:spLocks noChangeArrowheads="1"/>
          </p:cNvSpPr>
          <p:nvPr/>
        </p:nvSpPr>
        <p:spPr bwMode="auto">
          <a:xfrm>
            <a:off x="152400" y="228600"/>
            <a:ext cx="8763000" cy="6400800"/>
          </a:xfrm>
          <a:prstGeom prst="rect">
            <a:avLst/>
          </a:prstGeom>
          <a:noFill/>
          <a:ln w="88900" cmpd="tri">
            <a:solidFill>
              <a:srgbClr val="FF0000"/>
            </a:solidFill>
            <a:miter lim="800000"/>
            <a:headEnd/>
            <a:tailEnd/>
          </a:ln>
        </p:spPr>
        <p:txBody>
          <a:bodyPr wrap="none" anchor="ctr"/>
          <a:lstStyle/>
          <a:p>
            <a:endParaRPr lang="en-US"/>
          </a:p>
        </p:txBody>
      </p:sp>
      <p:sp>
        <p:nvSpPr>
          <p:cNvPr id="4" name="مستطيل 3"/>
          <p:cNvSpPr/>
          <p:nvPr/>
        </p:nvSpPr>
        <p:spPr>
          <a:xfrm>
            <a:off x="2627784" y="3717032"/>
            <a:ext cx="2088232" cy="432048"/>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رابط كسهم مستقيم 5"/>
          <p:cNvCxnSpPr/>
          <p:nvPr/>
        </p:nvCxnSpPr>
        <p:spPr>
          <a:xfrm>
            <a:off x="285720" y="3357562"/>
            <a:ext cx="642942" cy="158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1082</Words>
  <Application>Microsoft Office PowerPoint</Application>
  <PresentationFormat>عرض على الشاشة (3:4)‏</PresentationFormat>
  <Paragraphs>115</Paragraphs>
  <Slides>31</Slides>
  <Notes>1</Notes>
  <HiddenSlides>0</HiddenSlides>
  <MMClips>0</MMClips>
  <ScaleCrop>false</ScaleCrop>
  <HeadingPairs>
    <vt:vector size="4" baseType="variant">
      <vt:variant>
        <vt:lpstr>سمة</vt:lpstr>
      </vt:variant>
      <vt:variant>
        <vt:i4>1</vt:i4>
      </vt:variant>
      <vt:variant>
        <vt:lpstr>عناوين الشرائح</vt:lpstr>
      </vt:variant>
      <vt:variant>
        <vt:i4>31</vt:i4>
      </vt:variant>
    </vt:vector>
  </HeadingPairs>
  <TitlesOfParts>
    <vt:vector size="32"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LUTFI</dc:creator>
  <cp:lastModifiedBy>د.لطفي غلام</cp:lastModifiedBy>
  <cp:revision>274</cp:revision>
  <dcterms:created xsi:type="dcterms:W3CDTF">2014-04-27T23:44:58Z</dcterms:created>
  <dcterms:modified xsi:type="dcterms:W3CDTF">2017-02-25T19:28:21Z</dcterms:modified>
</cp:coreProperties>
</file>